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66"/>
    <a:srgbClr val="A50021"/>
    <a:srgbClr val="000066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DE4BA6-569F-4129-B1EF-1CF7F0DBE18D}" type="datetimeFigureOut">
              <a:rPr lang="ro-RO" smtClean="0"/>
              <a:pPr/>
              <a:t>25.11.2014</a:t>
            </a:fld>
            <a:endParaRPr lang="ro-RO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B02FF0-14EB-45F2-9E6E-8049E893F5D6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6324616" cy="2143140"/>
          </a:xfrm>
        </p:spPr>
        <p:txBody>
          <a:bodyPr>
            <a:normAutofit/>
          </a:bodyPr>
          <a:lstStyle/>
          <a:p>
            <a:pPr algn="ctr"/>
            <a:r>
              <a:rPr lang="ro-RO" sz="8000" dirty="0" smtClean="0"/>
              <a:t>Fonetica</a:t>
            </a:r>
            <a:endParaRPr lang="ro-RO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43248"/>
            <a:ext cx="7854696" cy="1837888"/>
          </a:xfrm>
        </p:spPr>
        <p:txBody>
          <a:bodyPr/>
          <a:lstStyle/>
          <a:p>
            <a:pPr algn="ctr"/>
            <a:r>
              <a:rPr lang="ro-RO" sz="3200" dirty="0" smtClean="0"/>
              <a:t>Știința care studiază sunetele limbii!</a:t>
            </a:r>
          </a:p>
          <a:p>
            <a:pPr algn="ctr"/>
            <a:endParaRPr lang="ro-RO" dirty="0"/>
          </a:p>
        </p:txBody>
      </p:sp>
      <p:pic>
        <p:nvPicPr>
          <p:cNvPr id="4" name="Picture 3" descr="main_ero_omega_centauri_full_full-thumb-540-0-1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429132"/>
            <a:ext cx="8001056" cy="221457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8"/>
          </a:xfrm>
        </p:spPr>
        <p:txBody>
          <a:bodyPr>
            <a:normAutofit/>
          </a:bodyPr>
          <a:lstStyle/>
          <a:p>
            <a:r>
              <a:rPr lang="ro-RO" sz="6000" dirty="0" smtClean="0"/>
              <a:t>Vocalele limbii române</a:t>
            </a:r>
            <a:endParaRPr lang="ro-RO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</a:rPr>
              <a:t>A</a:t>
            </a:r>
            <a:r>
              <a:rPr lang="ro-RO" sz="2800" dirty="0" smtClean="0"/>
              <a:t>                m</a:t>
            </a:r>
            <a:r>
              <a:rPr lang="ro-RO" sz="2800" dirty="0" smtClean="0">
                <a:solidFill>
                  <a:srgbClr val="FF0000"/>
                </a:solidFill>
              </a:rPr>
              <a:t>a</a:t>
            </a:r>
            <a:r>
              <a:rPr lang="ro-RO" sz="2800" dirty="0" smtClean="0"/>
              <a:t>-m</a:t>
            </a:r>
            <a:r>
              <a:rPr lang="ro-RO" sz="2800" dirty="0" smtClean="0">
                <a:solidFill>
                  <a:srgbClr val="FF0000"/>
                </a:solidFill>
              </a:rPr>
              <a:t>a</a:t>
            </a:r>
            <a:r>
              <a:rPr lang="ro-RO" sz="2800" dirty="0" smtClean="0"/>
              <a:t>, o</a:t>
            </a:r>
            <a:r>
              <a:rPr lang="ro-RO" sz="2800" dirty="0" smtClean="0">
                <a:solidFill>
                  <a:srgbClr val="FF0000"/>
                </a:solidFill>
              </a:rPr>
              <a:t>a</a:t>
            </a:r>
            <a:r>
              <a:rPr lang="ro-RO" sz="2800" dirty="0" smtClean="0"/>
              <a:t>-se, lu-cre</a:t>
            </a:r>
            <a:r>
              <a:rPr lang="ro-RO" sz="2800" dirty="0" smtClean="0">
                <a:solidFill>
                  <a:srgbClr val="FF0000"/>
                </a:solidFill>
              </a:rPr>
              <a:t>a</a:t>
            </a:r>
            <a:r>
              <a:rPr lang="ro-RO" sz="2800" dirty="0" smtClean="0"/>
              <a:t>-ză</a:t>
            </a:r>
          </a:p>
          <a:p>
            <a:r>
              <a:rPr lang="ro-RO" sz="2800" b="1" dirty="0" smtClean="0">
                <a:solidFill>
                  <a:srgbClr val="0070C0"/>
                </a:solidFill>
              </a:rPr>
              <a:t>Ă</a:t>
            </a:r>
            <a:r>
              <a:rPr lang="ro-RO" sz="2800" dirty="0" smtClean="0"/>
              <a:t>                mâ-n</a:t>
            </a:r>
            <a:r>
              <a:rPr lang="ro-RO" sz="2800" dirty="0" smtClean="0">
                <a:solidFill>
                  <a:schemeClr val="tx2"/>
                </a:solidFill>
              </a:rPr>
              <a:t>ă</a:t>
            </a:r>
            <a:r>
              <a:rPr lang="ro-RO" sz="2800" dirty="0" smtClean="0"/>
              <a:t>, oa-l</a:t>
            </a:r>
            <a:r>
              <a:rPr lang="ro-RO" sz="2800" dirty="0" smtClean="0">
                <a:solidFill>
                  <a:schemeClr val="tx2"/>
                </a:solidFill>
              </a:rPr>
              <a:t>ă</a:t>
            </a:r>
            <a:r>
              <a:rPr lang="ro-RO" sz="2800" dirty="0" smtClean="0"/>
              <a:t>, fr</a:t>
            </a:r>
            <a:r>
              <a:rPr lang="ro-RO" sz="2800" dirty="0" smtClean="0">
                <a:solidFill>
                  <a:schemeClr val="tx2"/>
                </a:solidFill>
              </a:rPr>
              <a:t>ă</a:t>
            </a:r>
            <a:r>
              <a:rPr lang="ro-RO" sz="2800" dirty="0" smtClean="0"/>
              <a:t>-mân-tau</a:t>
            </a:r>
          </a:p>
          <a:p>
            <a:r>
              <a:rPr lang="ro-RO" sz="2800" b="1" dirty="0" smtClean="0">
                <a:solidFill>
                  <a:srgbClr val="00B050"/>
                </a:solidFill>
              </a:rPr>
              <a:t>Â</a:t>
            </a:r>
            <a:r>
              <a:rPr lang="ro-RO" sz="2800" dirty="0" smtClean="0"/>
              <a:t>                l</a:t>
            </a:r>
            <a:r>
              <a:rPr lang="ro-RO" sz="2800" dirty="0" smtClean="0">
                <a:solidFill>
                  <a:srgbClr val="00B050"/>
                </a:solidFill>
              </a:rPr>
              <a:t>â</a:t>
            </a:r>
            <a:r>
              <a:rPr lang="ro-RO" sz="2800" dirty="0" smtClean="0"/>
              <a:t>n-gă, a-jun-g</a:t>
            </a:r>
            <a:r>
              <a:rPr lang="ro-RO" sz="2800" dirty="0" smtClean="0">
                <a:solidFill>
                  <a:srgbClr val="00B050"/>
                </a:solidFill>
              </a:rPr>
              <a:t>â</a:t>
            </a:r>
            <a:r>
              <a:rPr lang="ro-RO" sz="2800" dirty="0" smtClean="0"/>
              <a:t>nd, c</a:t>
            </a:r>
            <a:r>
              <a:rPr lang="ro-RO" sz="2800" dirty="0" smtClean="0">
                <a:solidFill>
                  <a:srgbClr val="00B050"/>
                </a:solidFill>
              </a:rPr>
              <a:t>â</a:t>
            </a:r>
            <a:r>
              <a:rPr lang="ro-RO" sz="2800" dirty="0" smtClean="0"/>
              <a:t>i-ne </a:t>
            </a:r>
          </a:p>
          <a:p>
            <a:r>
              <a:rPr lang="ro-RO" sz="2800" b="1" dirty="0" smtClean="0">
                <a:solidFill>
                  <a:srgbClr val="7030A0"/>
                </a:solidFill>
              </a:rPr>
              <a:t>Î </a:t>
            </a:r>
            <a:r>
              <a:rPr lang="ro-RO" sz="2800" dirty="0" smtClean="0"/>
              <a:t>                </a:t>
            </a:r>
            <a:r>
              <a:rPr lang="ro-RO" sz="2800" dirty="0" smtClean="0">
                <a:solidFill>
                  <a:srgbClr val="7030A0"/>
                </a:solidFill>
              </a:rPr>
              <a:t>î</a:t>
            </a:r>
            <a:r>
              <a:rPr lang="ro-RO" sz="2800" dirty="0" smtClean="0"/>
              <a:t>n-no-rat, re-</a:t>
            </a:r>
            <a:r>
              <a:rPr lang="ro-RO" sz="2800" dirty="0" smtClean="0">
                <a:solidFill>
                  <a:srgbClr val="7030A0"/>
                </a:solidFill>
              </a:rPr>
              <a:t>î</a:t>
            </a:r>
            <a:r>
              <a:rPr lang="ro-RO" sz="2800" dirty="0" smtClean="0"/>
              <a:t>m-pros-pă-tat</a:t>
            </a:r>
          </a:p>
          <a:p>
            <a:r>
              <a:rPr lang="ro-RO" sz="2800" b="1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                r</a:t>
            </a:r>
            <a:r>
              <a:rPr lang="ro-RO" sz="2800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-a-lă, c</a:t>
            </a:r>
            <a:r>
              <a:rPr lang="ro-RO" sz="2800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-r</a:t>
            </a:r>
            <a:r>
              <a:rPr lang="ro-RO" sz="2800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, a-l</a:t>
            </a:r>
            <a:r>
              <a:rPr lang="ro-RO" sz="2800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-</a:t>
            </a:r>
            <a:r>
              <a:rPr lang="ro-RO" sz="2800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, tr</a:t>
            </a:r>
            <a:r>
              <a:rPr lang="ro-RO" sz="2800" dirty="0" smtClean="0">
                <a:solidFill>
                  <a:srgbClr val="000066"/>
                </a:solidFill>
              </a:rPr>
              <a:t>e</a:t>
            </a:r>
            <a:r>
              <a:rPr lang="ro-RO" sz="2800" dirty="0" smtClean="0"/>
              <a:t>i</a:t>
            </a:r>
          </a:p>
          <a:p>
            <a:r>
              <a:rPr lang="ro-RO" sz="2800" b="1" dirty="0" smtClean="0">
                <a:solidFill>
                  <a:srgbClr val="006600"/>
                </a:solidFill>
              </a:rPr>
              <a:t>I</a:t>
            </a:r>
            <a:r>
              <a:rPr lang="ro-RO" sz="2800" dirty="0" smtClean="0"/>
              <a:t>                 </a:t>
            </a:r>
            <a:r>
              <a:rPr lang="ro-RO" sz="2800" dirty="0" smtClean="0">
                <a:solidFill>
                  <a:srgbClr val="006600"/>
                </a:solidFill>
              </a:rPr>
              <a:t>i</a:t>
            </a:r>
            <a:r>
              <a:rPr lang="ro-RO" sz="2800" dirty="0" smtClean="0"/>
              <a:t>-de-e, șt</a:t>
            </a:r>
            <a:r>
              <a:rPr lang="ro-RO" sz="2800" dirty="0" smtClean="0">
                <a:solidFill>
                  <a:srgbClr val="006600"/>
                </a:solidFill>
              </a:rPr>
              <a:t>i</a:t>
            </a:r>
            <a:r>
              <a:rPr lang="ro-RO" sz="2800" dirty="0" smtClean="0"/>
              <a:t>-</a:t>
            </a:r>
            <a:r>
              <a:rPr lang="ro-RO" sz="2800" dirty="0" smtClean="0">
                <a:solidFill>
                  <a:srgbClr val="006600"/>
                </a:solidFill>
              </a:rPr>
              <a:t>i</a:t>
            </a:r>
            <a:r>
              <a:rPr lang="ro-RO" sz="2800" dirty="0" smtClean="0"/>
              <a:t>n-ță, c</a:t>
            </a:r>
            <a:r>
              <a:rPr lang="ro-RO" sz="2800" dirty="0" smtClean="0">
                <a:solidFill>
                  <a:srgbClr val="006600"/>
                </a:solidFill>
              </a:rPr>
              <a:t>i</a:t>
            </a:r>
            <a:r>
              <a:rPr lang="ro-RO" sz="2800" dirty="0" smtClean="0"/>
              <a:t>m-pan-zeu</a:t>
            </a:r>
          </a:p>
          <a:p>
            <a:r>
              <a:rPr lang="ro-RO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o-RO" sz="2800" dirty="0" smtClean="0"/>
              <a:t>               r</a:t>
            </a:r>
            <a:r>
              <a:rPr lang="ro-R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o-RO" sz="2800" dirty="0" smtClean="0"/>
              <a:t>-șu, </a:t>
            </a:r>
            <a:r>
              <a:rPr lang="ro-R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o-RO" sz="2800" dirty="0" smtClean="0"/>
              <a:t>i, pi-ci</a:t>
            </a:r>
            <a:r>
              <a:rPr lang="ro-R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ro-RO" sz="2800" dirty="0" smtClean="0"/>
              <a:t>r, ma-r</a:t>
            </a:r>
            <a:r>
              <a:rPr lang="ro-RO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</a:p>
          <a:p>
            <a:r>
              <a:rPr lang="ro-RO" sz="2800" b="1" dirty="0" smtClean="0">
                <a:solidFill>
                  <a:srgbClr val="CC0066"/>
                </a:solidFill>
              </a:rPr>
              <a:t>U</a:t>
            </a:r>
            <a:r>
              <a:rPr lang="ro-RO" sz="2800" dirty="0" smtClean="0"/>
              <a:t>               </a:t>
            </a:r>
            <a:r>
              <a:rPr lang="ro-RO" sz="2800" dirty="0" smtClean="0">
                <a:solidFill>
                  <a:srgbClr val="CC0066"/>
                </a:solidFill>
              </a:rPr>
              <a:t>u</a:t>
            </a:r>
            <a:r>
              <a:rPr lang="ro-RO" sz="2800" dirty="0" smtClean="0"/>
              <a:t>-ti-lă, c</a:t>
            </a:r>
            <a:r>
              <a:rPr lang="ro-RO" sz="2800" dirty="0" smtClean="0">
                <a:solidFill>
                  <a:srgbClr val="CC0066"/>
                </a:solidFill>
              </a:rPr>
              <a:t>u</a:t>
            </a:r>
            <a:r>
              <a:rPr lang="ro-RO" sz="2800" dirty="0" smtClean="0"/>
              <a:t>i, lo-c</a:t>
            </a:r>
            <a:r>
              <a:rPr lang="ro-RO" sz="2800" dirty="0" smtClean="0">
                <a:solidFill>
                  <a:srgbClr val="CC0066"/>
                </a:solidFill>
              </a:rPr>
              <a:t>u</a:t>
            </a:r>
            <a:r>
              <a:rPr lang="ro-RO" sz="2800" dirty="0" smtClean="0"/>
              <a:t>-in-ță, </a:t>
            </a:r>
            <a:r>
              <a:rPr lang="ro-RO" sz="2800" dirty="0" smtClean="0">
                <a:solidFill>
                  <a:srgbClr val="CC0066"/>
                </a:solidFill>
              </a:rPr>
              <a:t>u</a:t>
            </a:r>
            <a:r>
              <a:rPr lang="ro-RO" sz="2800" dirty="0" smtClean="0"/>
              <a:t>lm</a:t>
            </a:r>
          </a:p>
          <a:p>
            <a:endParaRPr lang="ro-RO" dirty="0"/>
          </a:p>
        </p:txBody>
      </p:sp>
      <p:pic>
        <p:nvPicPr>
          <p:cNvPr id="4" name="Picture 3" descr="stele-de-m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4607916"/>
            <a:ext cx="2428860" cy="182057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04088"/>
            <a:ext cx="7972452" cy="79608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Semivocalele limbii române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           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a, gh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a-tă, mer-g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au, c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ai, r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a, zâm-b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a,</a:t>
            </a:r>
          </a:p>
          <a:p>
            <a:pPr>
              <a:buNone/>
            </a:pPr>
            <a:r>
              <a:rPr lang="ro-RO" sz="2800" dirty="0" smtClean="0"/>
              <a:t>                   c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a-ră, c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as, în-c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a-tă, lu-c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au, per-d</a:t>
            </a:r>
            <a:r>
              <a:rPr lang="ro-RO" sz="2800" dirty="0" smtClean="0">
                <a:solidFill>
                  <a:srgbClr val="CC0066"/>
                </a:solidFill>
              </a:rPr>
              <a:t>e</a:t>
            </a:r>
            <a:r>
              <a:rPr lang="ro-RO" sz="2800" dirty="0" smtClean="0"/>
              <a:t>a</a:t>
            </a:r>
          </a:p>
          <a:p>
            <a:r>
              <a:rPr lang="ro-RO" sz="2800" b="1" dirty="0" smtClean="0">
                <a:solidFill>
                  <a:srgbClr val="000066"/>
                </a:solidFill>
              </a:rPr>
              <a:t>I </a:t>
            </a:r>
            <a:r>
              <a:rPr lang="ro-RO" sz="2800" dirty="0" smtClean="0"/>
              <a:t>           te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, lu-a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, do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-că, tră-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au, zme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,</a:t>
            </a:r>
            <a:r>
              <a:rPr lang="ro-RO" sz="2800" dirty="0" smtClean="0">
                <a:solidFill>
                  <a:srgbClr val="000066"/>
                </a:solidFill>
              </a:rPr>
              <a:t> </a:t>
            </a:r>
            <a:r>
              <a:rPr lang="ro-RO" sz="2800" dirty="0" smtClean="0"/>
              <a:t>p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e-le, e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, </a:t>
            </a:r>
          </a:p>
          <a:p>
            <a:pPr>
              <a:buNone/>
            </a:pPr>
            <a:r>
              <a:rPr lang="ro-RO" sz="2800" dirty="0" smtClean="0"/>
              <a:t>                   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o-nel, vu-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a, gu-tu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, chel-tu-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au, co-p</a:t>
            </a:r>
            <a:r>
              <a:rPr lang="ro-RO" sz="2800" dirty="0" smtClean="0">
                <a:solidFill>
                  <a:srgbClr val="000066"/>
                </a:solidFill>
              </a:rPr>
              <a:t>i</a:t>
            </a:r>
            <a:r>
              <a:rPr lang="ro-RO" sz="2800" dirty="0" smtClean="0"/>
              <a:t>i                    </a:t>
            </a:r>
          </a:p>
          <a:p>
            <a:r>
              <a:rPr lang="ro-RO" sz="2800" b="1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           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a-lă, m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a-ră, lu-p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ai-că, 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a-se, c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ar-dă,</a:t>
            </a:r>
          </a:p>
          <a:p>
            <a:pPr>
              <a:buNone/>
            </a:pPr>
            <a:r>
              <a:rPr lang="ro-RO" sz="2800" dirty="0" smtClean="0"/>
              <a:t>                   vi-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a-ră, j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a-că, c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a-să, b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ar-fe, pl</a:t>
            </a:r>
            <a:r>
              <a:rPr lang="ro-RO" sz="2800" dirty="0" smtClean="0">
                <a:solidFill>
                  <a:srgbClr val="006600"/>
                </a:solidFill>
              </a:rPr>
              <a:t>o</a:t>
            </a:r>
            <a:r>
              <a:rPr lang="ro-RO" sz="2800" dirty="0" smtClean="0"/>
              <a:t>a-ie</a:t>
            </a:r>
          </a:p>
          <a:p>
            <a:r>
              <a:rPr lang="ro-RO" sz="2800" b="1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           e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bea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grâ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pu-se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pu-tea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li-ce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</a:t>
            </a:r>
          </a:p>
          <a:p>
            <a:pPr>
              <a:buNone/>
            </a:pPr>
            <a:r>
              <a:rPr lang="ro-RO" sz="2800" dirty="0" smtClean="0"/>
              <a:t>                    ră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vi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lu-cra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vo-ia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sta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  <a:r>
              <a:rPr lang="ro-RO" sz="2800" dirty="0" smtClean="0"/>
              <a:t>, cu-pe</a:t>
            </a:r>
            <a:r>
              <a:rPr lang="ro-RO" sz="2800" dirty="0" smtClean="0">
                <a:solidFill>
                  <a:srgbClr val="C00000"/>
                </a:solidFill>
              </a:rPr>
              <a:t>u</a:t>
            </a:r>
          </a:p>
          <a:p>
            <a:pPr>
              <a:buNone/>
            </a:pPr>
            <a:endParaRPr lang="ro-RO" sz="2800" dirty="0" smtClean="0"/>
          </a:p>
          <a:p>
            <a:endParaRPr lang="ro-RO" sz="2800" dirty="0"/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82" y="0"/>
            <a:ext cx="1785917" cy="2000240"/>
          </a:xfrm>
          <a:prstGeom prst="rect">
            <a:avLst/>
          </a:prstGeom>
        </p:spPr>
      </p:pic>
      <p:pic>
        <p:nvPicPr>
          <p:cNvPr id="5" name="Picture 3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29264"/>
            <a:ext cx="1357290" cy="142873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58166" cy="771508"/>
          </a:xfrm>
        </p:spPr>
        <p:txBody>
          <a:bodyPr/>
          <a:lstStyle/>
          <a:p>
            <a:r>
              <a:rPr lang="ro-RO" sz="4000" dirty="0" smtClean="0"/>
              <a:t>DIFTONGUL, TRIFTONGUL, HIATUL</a:t>
            </a:r>
            <a:endParaRPr lang="ro-RO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571612"/>
            <a:ext cx="3028944" cy="3929090"/>
          </a:xfrm>
        </p:spPr>
        <p:txBody>
          <a:bodyPr>
            <a:normAutofit/>
          </a:bodyPr>
          <a:lstStyle/>
          <a:p>
            <a:r>
              <a:rPr lang="ro-RO" sz="2800" b="1" dirty="0" smtClean="0">
                <a:solidFill>
                  <a:srgbClr val="C00000"/>
                </a:solidFill>
              </a:rPr>
              <a:t>Diftogul</a:t>
            </a:r>
            <a:r>
              <a:rPr lang="ro-RO" sz="2400" b="1" dirty="0" smtClean="0"/>
              <a:t>=</a:t>
            </a:r>
            <a:r>
              <a:rPr lang="ro-RO" sz="2400" dirty="0" smtClean="0"/>
              <a:t> </a:t>
            </a:r>
            <a:r>
              <a:rPr lang="ro-RO" sz="2400" u="sng" dirty="0" smtClean="0"/>
              <a:t>o vocală </a:t>
            </a:r>
            <a:r>
              <a:rPr lang="ro-RO" sz="2400" dirty="0" smtClean="0"/>
              <a:t>și </a:t>
            </a:r>
            <a:r>
              <a:rPr lang="ro-RO" sz="2400" u="sng" dirty="0" smtClean="0"/>
              <a:t>o semivocală</a:t>
            </a:r>
            <a:r>
              <a:rPr lang="ro-RO" sz="2400" dirty="0" smtClean="0"/>
              <a:t>, aflate în aceeași silabă</a:t>
            </a:r>
          </a:p>
          <a:p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C00000"/>
                </a:solidFill>
              </a:rPr>
              <a:t>ie</a:t>
            </a:r>
            <a:r>
              <a:rPr lang="ro-RO" sz="2400" dirty="0" smtClean="0"/>
              <a:t>, c</a:t>
            </a:r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-să, tr</a:t>
            </a:r>
            <a:r>
              <a:rPr lang="ro-RO" sz="2400" dirty="0" smtClean="0">
                <a:solidFill>
                  <a:srgbClr val="C00000"/>
                </a:solidFill>
              </a:rPr>
              <a:t>ea</a:t>
            </a:r>
            <a:r>
              <a:rPr lang="ro-RO" sz="2400" dirty="0" smtClean="0"/>
              <a:t>-bă, pl</a:t>
            </a:r>
            <a:r>
              <a:rPr lang="ro-RO" sz="2400" dirty="0" smtClean="0">
                <a:solidFill>
                  <a:srgbClr val="C00000"/>
                </a:solidFill>
              </a:rPr>
              <a:t>oi</a:t>
            </a:r>
            <a:r>
              <a:rPr lang="ro-RO" sz="2400" dirty="0" smtClean="0"/>
              <a:t>, </a:t>
            </a:r>
            <a:r>
              <a:rPr lang="ro-RO" sz="2400" dirty="0" smtClean="0">
                <a:solidFill>
                  <a:srgbClr val="C00000"/>
                </a:solidFill>
              </a:rPr>
              <a:t>ie</a:t>
            </a:r>
            <a:r>
              <a:rPr lang="ro-RO" sz="2400" dirty="0" smtClean="0"/>
              <a:t>-pu-raș, g</a:t>
            </a:r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r-nă, c</a:t>
            </a:r>
            <a:r>
              <a:rPr lang="ro-RO" sz="2400" dirty="0" smtClean="0">
                <a:solidFill>
                  <a:srgbClr val="C00000"/>
                </a:solidFill>
              </a:rPr>
              <a:t>io</a:t>
            </a:r>
            <a:r>
              <a:rPr lang="ro-RO" sz="2400" dirty="0" smtClean="0"/>
              <a:t>r-bă, vi-</a:t>
            </a:r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C00000"/>
                </a:solidFill>
              </a:rPr>
              <a:t>ie</a:t>
            </a:r>
            <a:r>
              <a:rPr lang="ro-RO" sz="2400" dirty="0" smtClean="0"/>
              <a:t>, </a:t>
            </a:r>
            <a:r>
              <a:rPr lang="ro-RO" sz="2400" dirty="0" smtClean="0">
                <a:solidFill>
                  <a:srgbClr val="C00000"/>
                </a:solidFill>
              </a:rPr>
              <a:t>ia</a:t>
            </a:r>
            <a:r>
              <a:rPr lang="ro-RO" sz="2400" dirty="0" smtClean="0"/>
              <a:t>r-nă, m</a:t>
            </a:r>
            <a:r>
              <a:rPr lang="ro-RO" sz="2400" dirty="0" smtClean="0">
                <a:solidFill>
                  <a:srgbClr val="C00000"/>
                </a:solidFill>
              </a:rPr>
              <a:t>ai</a:t>
            </a:r>
            <a:r>
              <a:rPr lang="ro-RO" sz="2400" dirty="0" smtClean="0"/>
              <a:t>-că, t</a:t>
            </a:r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-te, tr</a:t>
            </a:r>
            <a:r>
              <a:rPr lang="ro-RO" sz="2400" dirty="0" smtClean="0">
                <a:solidFill>
                  <a:srgbClr val="C00000"/>
                </a:solidFill>
              </a:rPr>
              <a:t>ei</a:t>
            </a:r>
            <a:r>
              <a:rPr lang="ro-RO" sz="2400" dirty="0" smtClean="0"/>
              <a:t>, c</a:t>
            </a:r>
            <a:r>
              <a:rPr lang="ro-RO" sz="2400" dirty="0" smtClean="0">
                <a:solidFill>
                  <a:srgbClr val="C00000"/>
                </a:solidFill>
              </a:rPr>
              <a:t>iu</a:t>
            </a:r>
            <a:r>
              <a:rPr lang="ro-RO" sz="2400" dirty="0" smtClean="0"/>
              <a:t>-dat, că-s</a:t>
            </a:r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C00000"/>
                </a:solidFill>
              </a:rPr>
              <a:t>ie</a:t>
            </a:r>
            <a:r>
              <a:rPr lang="ro-RO" sz="2400" dirty="0" smtClean="0"/>
              <a:t>, roa-tă, c</a:t>
            </a:r>
            <a:r>
              <a:rPr lang="ro-RO" sz="2400" dirty="0" smtClean="0">
                <a:solidFill>
                  <a:srgbClr val="C00000"/>
                </a:solidFill>
              </a:rPr>
              <a:t>oa</a:t>
            </a:r>
            <a:r>
              <a:rPr lang="ro-RO" sz="2400" dirty="0" smtClean="0"/>
              <a:t>r-dă, </a:t>
            </a:r>
            <a:r>
              <a:rPr lang="ro-RO" sz="2400" dirty="0" smtClean="0">
                <a:solidFill>
                  <a:srgbClr val="C00000"/>
                </a:solidFill>
              </a:rPr>
              <a:t>ia</a:t>
            </a:r>
            <a:r>
              <a:rPr lang="ro-RO" sz="2400" dirty="0" smtClean="0"/>
              <a:t>-pă, ei.       </a:t>
            </a:r>
            <a:endParaRPr lang="ro-RO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786182" y="1571612"/>
            <a:ext cx="4900618" cy="4286280"/>
          </a:xfrm>
        </p:spPr>
        <p:txBody>
          <a:bodyPr/>
          <a:lstStyle/>
          <a:p>
            <a:pPr>
              <a:buNone/>
            </a:pPr>
            <a:r>
              <a:rPr lang="ro-RO" b="1" dirty="0" smtClean="0">
                <a:solidFill>
                  <a:srgbClr val="000066"/>
                </a:solidFill>
              </a:rPr>
              <a:t>Triftongul</a:t>
            </a:r>
            <a:r>
              <a:rPr lang="ro-RO" b="1" dirty="0" smtClean="0"/>
              <a:t>=</a:t>
            </a:r>
            <a:r>
              <a:rPr lang="ro-RO" dirty="0" smtClean="0"/>
              <a:t> </a:t>
            </a:r>
            <a:r>
              <a:rPr lang="ro-RO" sz="2400" u="sng" dirty="0" smtClean="0"/>
              <a:t>o vocală </a:t>
            </a:r>
            <a:r>
              <a:rPr lang="ro-RO" sz="2400" dirty="0" smtClean="0"/>
              <a:t>și </a:t>
            </a:r>
            <a:r>
              <a:rPr lang="ro-RO" sz="2400" u="sng" dirty="0" smtClean="0"/>
              <a:t>două semivocale</a:t>
            </a:r>
            <a:r>
              <a:rPr lang="ro-RO" sz="2400" dirty="0" smtClean="0"/>
              <a:t>, aflate în aceeași silabă</a:t>
            </a:r>
          </a:p>
          <a:p>
            <a:pPr>
              <a:buNone/>
            </a:pPr>
            <a:r>
              <a:rPr lang="ro-RO" sz="2400" dirty="0" smtClean="0"/>
              <a:t>lu-c</a:t>
            </a:r>
            <a:r>
              <a:rPr lang="ro-RO" sz="2400" dirty="0" smtClean="0">
                <a:solidFill>
                  <a:srgbClr val="000066"/>
                </a:solidFill>
              </a:rPr>
              <a:t>eau</a:t>
            </a:r>
            <a:r>
              <a:rPr lang="ro-RO" sz="2400" dirty="0" smtClean="0"/>
              <a:t>, le</a:t>
            </a:r>
            <a:r>
              <a:rPr lang="ro-RO" sz="2400" dirty="0" smtClean="0">
                <a:solidFill>
                  <a:srgbClr val="000066"/>
                </a:solidFill>
              </a:rPr>
              <a:t>-oai-</a:t>
            </a:r>
            <a:r>
              <a:rPr lang="ro-RO" sz="2400" dirty="0" smtClean="0"/>
              <a:t>că, vu-iau, tre-ceau, lu- p</a:t>
            </a:r>
            <a:r>
              <a:rPr lang="ro-RO" sz="2400" dirty="0" smtClean="0">
                <a:solidFill>
                  <a:srgbClr val="000066"/>
                </a:solidFill>
              </a:rPr>
              <a:t>oai</a:t>
            </a:r>
            <a:r>
              <a:rPr lang="ro-RO" sz="2400" dirty="0" smtClean="0"/>
              <a:t>-că, </a:t>
            </a:r>
            <a:r>
              <a:rPr lang="ro-RO" sz="2400" dirty="0" smtClean="0">
                <a:solidFill>
                  <a:srgbClr val="000066"/>
                </a:solidFill>
              </a:rPr>
              <a:t>iau</a:t>
            </a:r>
            <a:r>
              <a:rPr lang="ro-RO" sz="2400" dirty="0" smtClean="0"/>
              <a:t>, su-</a:t>
            </a:r>
            <a:r>
              <a:rPr lang="ro-RO" sz="2400" dirty="0" smtClean="0">
                <a:solidFill>
                  <a:srgbClr val="000066"/>
                </a:solidFill>
              </a:rPr>
              <a:t>iai</a:t>
            </a:r>
            <a:r>
              <a:rPr lang="ro-RO" sz="2400" dirty="0" smtClean="0"/>
              <a:t>, su-</a:t>
            </a:r>
            <a:r>
              <a:rPr lang="ro-RO" sz="2400" dirty="0" smtClean="0">
                <a:solidFill>
                  <a:srgbClr val="000066"/>
                </a:solidFill>
              </a:rPr>
              <a:t>iau.</a:t>
            </a:r>
          </a:p>
          <a:p>
            <a:pPr>
              <a:buNone/>
            </a:pPr>
            <a:endParaRPr lang="ro-RO" sz="2400" dirty="0" smtClean="0">
              <a:solidFill>
                <a:srgbClr val="000066"/>
              </a:solidFill>
            </a:endParaRPr>
          </a:p>
          <a:p>
            <a:pPr>
              <a:buNone/>
            </a:pPr>
            <a:r>
              <a:rPr lang="ro-RO" sz="2400" dirty="0" smtClean="0">
                <a:solidFill>
                  <a:srgbClr val="000066"/>
                </a:solidFill>
              </a:rPr>
              <a:t>  </a:t>
            </a:r>
            <a:r>
              <a:rPr lang="ro-RO" b="1" dirty="0" smtClean="0">
                <a:solidFill>
                  <a:srgbClr val="006600"/>
                </a:solidFill>
              </a:rPr>
              <a:t>Hiatul</a:t>
            </a:r>
            <a:r>
              <a:rPr lang="ro-RO" b="1" dirty="0" smtClean="0"/>
              <a:t>= </a:t>
            </a:r>
            <a:r>
              <a:rPr lang="ro-RO" sz="2400" u="sng" dirty="0" smtClean="0"/>
              <a:t>două vocale </a:t>
            </a:r>
            <a:r>
              <a:rPr lang="ro-RO" sz="2400" dirty="0" smtClean="0"/>
              <a:t>aflate in silabe  alăturate</a:t>
            </a:r>
          </a:p>
          <a:p>
            <a:pPr>
              <a:buNone/>
            </a:pPr>
            <a:r>
              <a:rPr lang="ro-RO" sz="2400" dirty="0" smtClean="0"/>
              <a:t>v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a</a:t>
            </a:r>
            <a:r>
              <a:rPr lang="ro-RO" sz="2400" dirty="0" smtClean="0"/>
              <a:t>-ță, a-l</a:t>
            </a:r>
            <a:r>
              <a:rPr lang="ro-RO" sz="2400" dirty="0" smtClean="0">
                <a:solidFill>
                  <a:srgbClr val="006600"/>
                </a:solidFill>
              </a:rPr>
              <a:t>e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e</a:t>
            </a:r>
            <a:r>
              <a:rPr lang="ro-RO" sz="2400" dirty="0" smtClean="0"/>
              <a:t>, al-c</a:t>
            </a:r>
            <a:r>
              <a:rPr lang="ro-RO" sz="2400" dirty="0" smtClean="0">
                <a:solidFill>
                  <a:srgbClr val="006600"/>
                </a:solidFill>
              </a:rPr>
              <a:t>o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o</a:t>
            </a:r>
            <a:r>
              <a:rPr lang="ro-RO" sz="2400" dirty="0" smtClean="0"/>
              <a:t>l, b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o</a:t>
            </a:r>
            <a:r>
              <a:rPr lang="ro-RO" sz="2400" dirty="0" smtClean="0"/>
              <a:t>-lo-g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e</a:t>
            </a:r>
            <a:r>
              <a:rPr lang="ro-RO" sz="2400" dirty="0" smtClean="0"/>
              <a:t>, p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e</a:t>
            </a:r>
            <a:r>
              <a:rPr lang="ro-RO" sz="2400" dirty="0" smtClean="0"/>
              <a:t>-țe, f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n-ță, câm-p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-le, v</a:t>
            </a:r>
            <a:r>
              <a:rPr lang="ro-RO" sz="2400" dirty="0" smtClean="0">
                <a:solidFill>
                  <a:srgbClr val="006600"/>
                </a:solidFill>
              </a:rPr>
              <a:t>i</a:t>
            </a:r>
            <a:r>
              <a:rPr lang="ro-RO" sz="2400" dirty="0" smtClean="0"/>
              <a:t>-</a:t>
            </a:r>
            <a:r>
              <a:rPr lang="ro-RO" sz="2400" dirty="0" smtClean="0">
                <a:solidFill>
                  <a:srgbClr val="006600"/>
                </a:solidFill>
              </a:rPr>
              <a:t>e</a:t>
            </a:r>
            <a:r>
              <a:rPr lang="ro-RO" sz="2400" dirty="0" smtClean="0"/>
              <a:t>.</a:t>
            </a:r>
            <a:endParaRPr lang="ro-RO" sz="2400" dirty="0"/>
          </a:p>
        </p:txBody>
      </p:sp>
      <p:pic>
        <p:nvPicPr>
          <p:cNvPr id="5" name="Picture 4" descr="emoticon-pe gandu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263492"/>
            <a:ext cx="2257428" cy="1594508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7"/>
            <a:ext cx="3929090" cy="1000131"/>
          </a:xfrm>
        </p:spPr>
        <p:txBody>
          <a:bodyPr>
            <a:normAutofit/>
          </a:bodyPr>
          <a:lstStyle/>
          <a:p>
            <a:r>
              <a:rPr lang="ro-RO" sz="2800" u="sng" dirty="0" smtClean="0">
                <a:solidFill>
                  <a:schemeClr val="tx1"/>
                </a:solidFill>
              </a:rPr>
              <a:t>Grupurile de sunete</a:t>
            </a:r>
            <a:r>
              <a:rPr lang="ro-RO" sz="2800" dirty="0" smtClean="0"/>
              <a:t/>
            </a:r>
            <a:br>
              <a:rPr lang="ro-RO" sz="2800" dirty="0" smtClean="0"/>
            </a:br>
            <a:r>
              <a:rPr lang="ro-RO" sz="2800" dirty="0" smtClean="0"/>
              <a:t>ce,ci</a:t>
            </a:r>
            <a:r>
              <a:rPr lang="ro-RO" sz="2800" dirty="0" smtClean="0">
                <a:solidFill>
                  <a:schemeClr val="tx1"/>
                </a:solidFill>
              </a:rPr>
              <a:t>,</a:t>
            </a:r>
            <a:r>
              <a:rPr lang="ro-RO" sz="2800" dirty="0" smtClean="0">
                <a:solidFill>
                  <a:srgbClr val="CC0066"/>
                </a:solidFill>
              </a:rPr>
              <a:t>ge,gi</a:t>
            </a:r>
            <a:r>
              <a:rPr lang="ro-RO" sz="2800" dirty="0" smtClean="0"/>
              <a:t>,</a:t>
            </a:r>
            <a:r>
              <a:rPr lang="ro-RO" sz="2800" dirty="0" smtClean="0">
                <a:solidFill>
                  <a:srgbClr val="006600"/>
                </a:solidFill>
              </a:rPr>
              <a:t>che,chi</a:t>
            </a:r>
            <a:r>
              <a:rPr lang="ro-RO" sz="2800" dirty="0" smtClean="0">
                <a:solidFill>
                  <a:schemeClr val="tx1"/>
                </a:solidFill>
              </a:rPr>
              <a:t>,</a:t>
            </a:r>
            <a:r>
              <a:rPr lang="ro-RO" sz="2800" dirty="0" smtClean="0">
                <a:solidFill>
                  <a:srgbClr val="C00000"/>
                </a:solidFill>
              </a:rPr>
              <a:t>ghe,ghi</a:t>
            </a:r>
            <a:r>
              <a:rPr lang="ro-RO" sz="2800" dirty="0" smtClean="0">
                <a:solidFill>
                  <a:schemeClr val="tx1"/>
                </a:solidFill>
              </a:rPr>
              <a:t>.</a:t>
            </a:r>
            <a:endParaRPr lang="ro-RO" sz="2800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00034" y="1571612"/>
            <a:ext cx="4572032" cy="4572031"/>
          </a:xfrm>
        </p:spPr>
        <p:txBody>
          <a:bodyPr>
            <a:normAutofit lnSpcReduction="10000"/>
          </a:bodyPr>
          <a:lstStyle/>
          <a:p>
            <a:r>
              <a:rPr lang="ro-RO" sz="2400" dirty="0" smtClean="0">
                <a:solidFill>
                  <a:srgbClr val="000066"/>
                </a:solidFill>
              </a:rPr>
              <a:t>ce</a:t>
            </a:r>
            <a:r>
              <a:rPr lang="ro-RO" sz="2400" dirty="0" smtClean="0"/>
              <a:t>a-pă= 5l, 4s,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</a:t>
            </a:r>
            <a:r>
              <a:rPr lang="en-US" sz="2400" dirty="0" smtClean="0"/>
              <a:t>(</a:t>
            </a:r>
            <a:r>
              <a:rPr lang="ro-RO" sz="2400" b="1" dirty="0" smtClean="0">
                <a:solidFill>
                  <a:srgbClr val="002060"/>
                </a:solidFill>
              </a:rPr>
              <a:t>č</a:t>
            </a:r>
            <a:r>
              <a:rPr lang="en-US" sz="2400" dirty="0" err="1" smtClean="0"/>
              <a:t>ap</a:t>
            </a:r>
            <a:r>
              <a:rPr lang="ro-RO" sz="2400" dirty="0" smtClean="0"/>
              <a:t>ă)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000066"/>
                </a:solidFill>
              </a:rPr>
              <a:t>ce</a:t>
            </a:r>
            <a:r>
              <a:rPr lang="ro-RO" sz="2400" dirty="0" smtClean="0"/>
              <a:t>r= 3l, 3s, </a:t>
            </a:r>
            <a:r>
              <a:rPr lang="ro-RO" sz="2400" dirty="0" err="1" smtClean="0"/>
              <a:t>1sil</a:t>
            </a:r>
            <a:r>
              <a:rPr lang="ro-RO" sz="2400" dirty="0" smtClean="0"/>
              <a:t>.(</a:t>
            </a:r>
            <a:r>
              <a:rPr lang="ro-RO" sz="2400" b="1" dirty="0" err="1" smtClean="0">
                <a:solidFill>
                  <a:srgbClr val="002060"/>
                </a:solidFill>
              </a:rPr>
              <a:t>č</a:t>
            </a:r>
            <a:r>
              <a:rPr lang="ro-RO" sz="2400" dirty="0" err="1" smtClean="0"/>
              <a:t>er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CC0066"/>
                </a:solidFill>
              </a:rPr>
              <a:t>ge</a:t>
            </a:r>
            <a:r>
              <a:rPr lang="ro-RO" sz="2400" dirty="0" smtClean="0"/>
              <a:t>a-man-tan=9l, 8s, </a:t>
            </a:r>
            <a:r>
              <a:rPr lang="ro-RO" sz="2400" dirty="0" err="1" smtClean="0"/>
              <a:t>3sil</a:t>
            </a:r>
            <a:r>
              <a:rPr lang="ro-RO" sz="2400" dirty="0" smtClean="0"/>
              <a:t>.(</a:t>
            </a:r>
            <a:r>
              <a:rPr lang="ro-RO" sz="2400" b="1" dirty="0" smtClean="0">
                <a:solidFill>
                  <a:srgbClr val="CC0066"/>
                </a:solidFill>
              </a:rPr>
              <a:t>ğ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CC0066"/>
                </a:solidFill>
              </a:rPr>
              <a:t>Ge</a:t>
            </a:r>
            <a:r>
              <a:rPr lang="ro-RO" sz="2400" dirty="0" smtClean="0"/>
              <a:t>r-ma-ni-a=8l, 8s, </a:t>
            </a:r>
            <a:r>
              <a:rPr lang="ro-RO" sz="2400" dirty="0" err="1" smtClean="0"/>
              <a:t>4sil</a:t>
            </a:r>
            <a:r>
              <a:rPr lang="ro-RO" sz="2400" dirty="0" smtClean="0"/>
              <a:t>.(</a:t>
            </a:r>
            <a:r>
              <a:rPr lang="ro-RO" sz="2400" b="1" dirty="0" smtClean="0">
                <a:solidFill>
                  <a:srgbClr val="CC0066"/>
                </a:solidFill>
              </a:rPr>
              <a:t>ğ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000066"/>
                </a:solidFill>
              </a:rPr>
              <a:t>ci</a:t>
            </a:r>
            <a:r>
              <a:rPr lang="ro-RO" sz="2400" dirty="0" smtClean="0"/>
              <a:t>m-bru= 6l, 6s,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.(</a:t>
            </a:r>
            <a:r>
              <a:rPr lang="ro-RO" sz="2400" b="1" dirty="0" err="1" smtClean="0">
                <a:solidFill>
                  <a:srgbClr val="002060"/>
                </a:solidFill>
              </a:rPr>
              <a:t>č</a:t>
            </a:r>
            <a:r>
              <a:rPr lang="ro-RO" sz="2400" dirty="0" err="1" smtClean="0"/>
              <a:t>imbru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000066"/>
                </a:solidFill>
              </a:rPr>
              <a:t>ci</a:t>
            </a:r>
            <a:r>
              <a:rPr lang="ro-RO" sz="2400" dirty="0" smtClean="0"/>
              <a:t>oa-ră= 6l, 5s,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.(</a:t>
            </a:r>
            <a:r>
              <a:rPr lang="ro-RO" sz="2400" b="1" dirty="0" err="1" smtClean="0">
                <a:solidFill>
                  <a:srgbClr val="002060"/>
                </a:solidFill>
              </a:rPr>
              <a:t>č</a:t>
            </a:r>
            <a:r>
              <a:rPr lang="ro-RO" sz="2400" dirty="0" err="1" smtClean="0"/>
              <a:t>oară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CC0066"/>
                </a:solidFill>
              </a:rPr>
              <a:t>gi</a:t>
            </a:r>
            <a:r>
              <a:rPr lang="ro-RO" sz="2400" dirty="0" smtClean="0"/>
              <a:t>-ra-fă= 6l, 6s, </a:t>
            </a:r>
            <a:r>
              <a:rPr lang="ro-RO" sz="2400" dirty="0" err="1" smtClean="0"/>
              <a:t>3sil</a:t>
            </a:r>
            <a:r>
              <a:rPr lang="ro-RO" sz="2400" dirty="0" smtClean="0"/>
              <a:t>.(</a:t>
            </a:r>
            <a:r>
              <a:rPr lang="ro-RO" sz="2400" b="1" dirty="0" err="1" smtClean="0">
                <a:solidFill>
                  <a:srgbClr val="CC0066"/>
                </a:solidFill>
              </a:rPr>
              <a:t>ğ</a:t>
            </a:r>
            <a:r>
              <a:rPr lang="ro-RO" sz="2400" dirty="0" err="1" smtClean="0"/>
              <a:t>irafă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/>
              <a:t>cor-te-</a:t>
            </a:r>
            <a:r>
              <a:rPr lang="ro-RO" sz="2400" dirty="0" smtClean="0">
                <a:solidFill>
                  <a:srgbClr val="CC0066"/>
                </a:solidFill>
              </a:rPr>
              <a:t>gi</a:t>
            </a:r>
            <a:r>
              <a:rPr lang="ro-RO" sz="2400" dirty="0" smtClean="0"/>
              <a:t>u= 8l, 7s, </a:t>
            </a:r>
            <a:r>
              <a:rPr lang="ro-RO" sz="2400" dirty="0" err="1" smtClean="0"/>
              <a:t>3sil</a:t>
            </a:r>
            <a:r>
              <a:rPr lang="ro-RO" sz="2400" dirty="0" smtClean="0"/>
              <a:t>.(</a:t>
            </a:r>
            <a:r>
              <a:rPr lang="ro-RO" sz="2400" dirty="0" err="1" smtClean="0"/>
              <a:t>corte</a:t>
            </a:r>
            <a:r>
              <a:rPr lang="ro-RO" sz="2400" b="1" dirty="0" err="1" smtClean="0">
                <a:solidFill>
                  <a:srgbClr val="CC0066"/>
                </a:solidFill>
              </a:rPr>
              <a:t>ğ</a:t>
            </a:r>
            <a:r>
              <a:rPr lang="ro-RO" sz="2400" dirty="0" err="1" smtClean="0"/>
              <a:t>u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C00000"/>
                </a:solidFill>
              </a:rPr>
              <a:t>ghi</a:t>
            </a:r>
            <a:r>
              <a:rPr lang="ro-RO" sz="2400" dirty="0" smtClean="0"/>
              <a:t>a-ră=6l, 4s,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.(</a:t>
            </a:r>
            <a:r>
              <a:rPr lang="ro-RO" sz="2400" b="1" dirty="0" smtClean="0">
                <a:solidFill>
                  <a:srgbClr val="FF0000"/>
                </a:solidFill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</a:rPr>
              <a:t>’</a:t>
            </a:r>
            <a:r>
              <a:rPr lang="ro-RO" sz="2400" dirty="0" smtClean="0"/>
              <a:t>ară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C00000"/>
                </a:solidFill>
              </a:rPr>
              <a:t>ghi</a:t>
            </a:r>
            <a:r>
              <a:rPr lang="ro-RO" sz="2400" dirty="0" smtClean="0"/>
              <a:t>n-dă= 6l, 5s,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g’</a:t>
            </a:r>
            <a:r>
              <a:rPr lang="ro-RO" sz="2400" dirty="0" err="1" smtClean="0"/>
              <a:t>indă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006600"/>
                </a:solidFill>
              </a:rPr>
              <a:t>chi</a:t>
            </a:r>
            <a:r>
              <a:rPr lang="ro-RO" sz="2400" dirty="0" smtClean="0"/>
              <a:t>-brit= 7l, 6s,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6600"/>
                </a:solidFill>
              </a:rPr>
              <a:t>k’</a:t>
            </a:r>
            <a:r>
              <a:rPr lang="ro-RO" sz="2400" dirty="0" err="1" smtClean="0"/>
              <a:t>ibrit</a:t>
            </a:r>
            <a:r>
              <a:rPr lang="en-US" sz="2400" dirty="0" smtClean="0"/>
              <a:t>)</a:t>
            </a:r>
            <a:endParaRPr lang="ro-RO" sz="2400" dirty="0" smtClean="0"/>
          </a:p>
          <a:p>
            <a:r>
              <a:rPr lang="ro-RO" sz="2400" dirty="0" smtClean="0">
                <a:solidFill>
                  <a:srgbClr val="006600"/>
                </a:solidFill>
              </a:rPr>
              <a:t>chi</a:t>
            </a:r>
            <a:r>
              <a:rPr lang="ro-RO" sz="2400" dirty="0" smtClean="0"/>
              <a:t>a-mă= 6l, 4s, </a:t>
            </a:r>
            <a:r>
              <a:rPr lang="ro-RO" sz="2400" dirty="0" err="1" smtClean="0"/>
              <a:t>2sil</a:t>
            </a:r>
            <a:r>
              <a:rPr lang="ro-RO" sz="2400" dirty="0" smtClean="0"/>
              <a:t>.</a:t>
            </a:r>
            <a:r>
              <a:rPr lang="en-US" sz="2400" b="1" dirty="0" smtClean="0">
                <a:solidFill>
                  <a:srgbClr val="006600"/>
                </a:solidFill>
              </a:rPr>
              <a:t>(k’</a:t>
            </a:r>
            <a:r>
              <a:rPr lang="ro-RO" sz="2400" dirty="0" err="1" smtClean="0"/>
              <a:t>amă</a:t>
            </a:r>
            <a:r>
              <a:rPr lang="ro-RO" sz="2400" dirty="0" smtClean="0"/>
              <a:t>)</a:t>
            </a:r>
            <a:endParaRPr lang="ro-RO" sz="2400" dirty="0" smtClean="0"/>
          </a:p>
          <a:p>
            <a:endParaRPr lang="ro-RO" sz="2400" dirty="0" smtClean="0"/>
          </a:p>
          <a:p>
            <a:endParaRPr lang="ro-RO" sz="2400" dirty="0"/>
          </a:p>
        </p:txBody>
      </p:sp>
      <p:pic>
        <p:nvPicPr>
          <p:cNvPr id="6" name="Picture Placeholder 5" descr="Penguin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>
          <a:xfrm rot="420000">
            <a:off x="5308804" y="1335733"/>
            <a:ext cx="3413601" cy="4093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>
            <a:normAutofit/>
          </a:bodyPr>
          <a:lstStyle/>
          <a:p>
            <a:r>
              <a:rPr lang="ro-RO" sz="4000" dirty="0" smtClean="0"/>
              <a:t>Regulile despărțirii </a:t>
            </a:r>
            <a:r>
              <a:rPr lang="ro-RO" sz="4400" dirty="0" smtClean="0"/>
              <a:t>cuvintelor</a:t>
            </a:r>
            <a:r>
              <a:rPr lang="ro-RO" sz="4000" dirty="0" smtClean="0"/>
              <a:t> în silabe</a:t>
            </a:r>
            <a:endParaRPr lang="ro-RO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00034" y="1185866"/>
          <a:ext cx="8229600" cy="533616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3074"/>
                <a:gridCol w="2500330"/>
                <a:gridCol w="4086196"/>
              </a:tblGrid>
              <a:tr h="447669">
                <a:tc>
                  <a:txBody>
                    <a:bodyPr/>
                    <a:lstStyle/>
                    <a:p>
                      <a:r>
                        <a:rPr lang="ro-RO" dirty="0" smtClean="0"/>
                        <a:t>Regula nr.1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7030A0"/>
                          </a:solidFill>
                        </a:rPr>
                        <a:t>VCV= V-CV</a:t>
                      </a:r>
                      <a:endParaRPr lang="ro-RO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Ex.</a:t>
                      </a:r>
                      <a:r>
                        <a:rPr lang="ro-RO" baseline="0" dirty="0" smtClean="0"/>
                        <a:t> a</a:t>
                      </a:r>
                      <a:r>
                        <a:rPr lang="ro-RO" b="1" u="sng" baseline="0" dirty="0" smtClean="0"/>
                        <a:t>p</a:t>
                      </a:r>
                      <a:r>
                        <a:rPr lang="ro-RO" baseline="0" dirty="0" smtClean="0"/>
                        <a:t>a= a-</a:t>
                      </a:r>
                      <a:r>
                        <a:rPr lang="ro-RO" u="sng" baseline="0" dirty="0" smtClean="0"/>
                        <a:t>p</a:t>
                      </a:r>
                      <a:r>
                        <a:rPr lang="ro-RO" baseline="0" dirty="0" smtClean="0"/>
                        <a:t>a, pă</a:t>
                      </a:r>
                      <a:r>
                        <a:rPr lang="ro-RO" u="sng" baseline="0" dirty="0" smtClean="0"/>
                        <a:t>d</a:t>
                      </a:r>
                      <a:r>
                        <a:rPr lang="ro-RO" baseline="0" dirty="0" smtClean="0"/>
                        <a:t>ure= pă-</a:t>
                      </a:r>
                      <a:r>
                        <a:rPr lang="ro-RO" u="sng" baseline="0" dirty="0" smtClean="0"/>
                        <a:t>d</a:t>
                      </a:r>
                      <a:r>
                        <a:rPr lang="ro-RO" baseline="0" dirty="0" smtClean="0"/>
                        <a:t>u-re</a:t>
                      </a:r>
                      <a:endParaRPr lang="ro-RO" dirty="0"/>
                    </a:p>
                  </a:txBody>
                  <a:tcPr/>
                </a:tc>
              </a:tr>
              <a:tr h="447669">
                <a:tc>
                  <a:txBody>
                    <a:bodyPr/>
                    <a:lstStyle/>
                    <a:p>
                      <a:r>
                        <a:rPr lang="ro-RO" dirty="0" smtClean="0"/>
                        <a:t>Regula nr.2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C00000"/>
                          </a:solidFill>
                        </a:rPr>
                        <a:t>VCCV= VC-CV</a:t>
                      </a:r>
                      <a:endParaRPr lang="ro-RO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Ex. ca</a:t>
                      </a:r>
                      <a:r>
                        <a:rPr lang="ro-RO" u="sng" dirty="0" smtClean="0"/>
                        <a:t>rt</a:t>
                      </a:r>
                      <a:r>
                        <a:rPr lang="ro-RO" dirty="0" smtClean="0"/>
                        <a:t>e= ca</a:t>
                      </a:r>
                      <a:r>
                        <a:rPr lang="ro-RO" u="sng" dirty="0" smtClean="0"/>
                        <a:t>r-t</a:t>
                      </a:r>
                      <a:r>
                        <a:rPr lang="ro-RO" dirty="0" smtClean="0"/>
                        <a:t>e, mu</a:t>
                      </a:r>
                      <a:r>
                        <a:rPr lang="ro-RO" u="sng" dirty="0" smtClean="0"/>
                        <a:t>nt</a:t>
                      </a:r>
                      <a:r>
                        <a:rPr lang="ro-RO" dirty="0" smtClean="0"/>
                        <a:t>e= mu</a:t>
                      </a:r>
                      <a:r>
                        <a:rPr lang="ro-RO" u="sng" dirty="0" smtClean="0"/>
                        <a:t>n-t</a:t>
                      </a:r>
                      <a:r>
                        <a:rPr lang="ro-RO" dirty="0" smtClean="0"/>
                        <a:t>e</a:t>
                      </a:r>
                      <a:endParaRPr lang="ro-RO" dirty="0"/>
                    </a:p>
                  </a:txBody>
                  <a:tcPr/>
                </a:tc>
              </a:tr>
              <a:tr h="447669">
                <a:tc>
                  <a:txBody>
                    <a:bodyPr/>
                    <a:lstStyle/>
                    <a:p>
                      <a:r>
                        <a:rPr lang="ro-RO" dirty="0" smtClean="0"/>
                        <a:t>Regula nr.3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006600"/>
                          </a:solidFill>
                        </a:rPr>
                        <a:t>VCCCV= VC-CCV</a:t>
                      </a:r>
                      <a:endParaRPr lang="ro-RO" b="1" dirty="0">
                        <a:solidFill>
                          <a:srgbClr val="00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Ex. alba</a:t>
                      </a:r>
                      <a:r>
                        <a:rPr lang="ro-RO" u="sng" dirty="0" smtClean="0"/>
                        <a:t>str</a:t>
                      </a:r>
                      <a:r>
                        <a:rPr lang="ro-RO" dirty="0" smtClean="0"/>
                        <a:t>u= al-ba</a:t>
                      </a:r>
                      <a:r>
                        <a:rPr lang="ro-RO" u="sng" dirty="0" smtClean="0"/>
                        <a:t>s-tr</a:t>
                      </a:r>
                      <a:r>
                        <a:rPr lang="ro-RO" dirty="0" smtClean="0"/>
                        <a:t>u, a</a:t>
                      </a:r>
                      <a:r>
                        <a:rPr lang="ro-RO" u="sng" dirty="0" smtClean="0"/>
                        <a:t>str</a:t>
                      </a:r>
                      <a:r>
                        <a:rPr lang="ro-RO" dirty="0" smtClean="0"/>
                        <a:t>u= a</a:t>
                      </a:r>
                      <a:r>
                        <a:rPr lang="ro-RO" u="sng" dirty="0" smtClean="0"/>
                        <a:t>s-tr</a:t>
                      </a:r>
                      <a:r>
                        <a:rPr lang="ro-RO" dirty="0" smtClean="0"/>
                        <a:t>u</a:t>
                      </a:r>
                      <a:endParaRPr lang="ro-RO" dirty="0"/>
                    </a:p>
                  </a:txBody>
                  <a:tcPr/>
                </a:tc>
              </a:tr>
              <a:tr h="400061">
                <a:tc>
                  <a:txBody>
                    <a:bodyPr/>
                    <a:lstStyle/>
                    <a:p>
                      <a:r>
                        <a:rPr lang="ro-RO" dirty="0" smtClean="0"/>
                        <a:t>Regula nr.4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b="1" dirty="0" smtClean="0">
                          <a:solidFill>
                            <a:srgbClr val="0070C0"/>
                          </a:solidFill>
                        </a:rPr>
                        <a:t>VV= V-V</a:t>
                      </a:r>
                      <a:endParaRPr lang="ro-RO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smtClean="0"/>
                        <a:t>Ex. al</a:t>
                      </a:r>
                      <a:r>
                        <a:rPr lang="ro-RO" u="sng" dirty="0" smtClean="0"/>
                        <a:t>ee</a:t>
                      </a:r>
                      <a:r>
                        <a:rPr lang="ro-RO" dirty="0" smtClean="0"/>
                        <a:t>= a-l</a:t>
                      </a:r>
                      <a:r>
                        <a:rPr lang="ro-RO" u="sng" dirty="0" smtClean="0"/>
                        <a:t>e-e</a:t>
                      </a:r>
                      <a:r>
                        <a:rPr lang="ro-RO" u="none" dirty="0" smtClean="0"/>
                        <a:t>, poezie= p</a:t>
                      </a:r>
                      <a:r>
                        <a:rPr lang="ro-RO" u="sng" dirty="0" smtClean="0"/>
                        <a:t>o-e</a:t>
                      </a:r>
                      <a:r>
                        <a:rPr lang="ro-RO" u="none" dirty="0" smtClean="0"/>
                        <a:t>-z</a:t>
                      </a:r>
                      <a:r>
                        <a:rPr lang="ro-RO" u="sng" dirty="0" smtClean="0"/>
                        <a:t>i-e</a:t>
                      </a:r>
                      <a:endParaRPr lang="ro-RO" u="sng" dirty="0"/>
                    </a:p>
                  </a:txBody>
                  <a:tcPr/>
                </a:tc>
              </a:tr>
              <a:tr h="1215661">
                <a:tc>
                  <a:txBody>
                    <a:bodyPr/>
                    <a:lstStyle/>
                    <a:p>
                      <a:r>
                        <a:rPr lang="ro-RO" dirty="0" smtClean="0"/>
                        <a:t>Excepția nr.1</a:t>
                      </a:r>
                      <a:endParaRPr lang="ro-R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vi-V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Dacă în grupul de două consoane, a doua este </a:t>
                      </a:r>
                      <a:r>
                        <a:rPr kumimoji="0" lang="vi-V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kumimoji="0" lang="vi-V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 sau </a:t>
                      </a:r>
                      <a:r>
                        <a:rPr kumimoji="0" lang="vi-V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kumimoji="0" lang="vi-V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iar prima este </a:t>
                      </a:r>
                      <a:r>
                        <a:rPr kumimoji="0" lang="vi-V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b,c,d,f,g,h,p,t,v</a:t>
                      </a:r>
                      <a:r>
                        <a:rPr kumimoji="0" lang="vi-V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despărţirea în silabe se face înaintea  întregului grup, adică cele două consoane fac parte   din aceeaşi silabă</a:t>
                      </a:r>
                      <a:r>
                        <a:rPr kumimoji="0" lang="ro-RO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!</a:t>
                      </a:r>
                      <a:r>
                        <a:rPr kumimoji="0" lang="ro-RO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kumimoji="0" lang="ro-RO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Ex. 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0" lang="ro-RO" sz="1800" b="0" i="0" u="sng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u= co-</a:t>
                      </a:r>
                      <a:r>
                        <a:rPr kumimoji="0" lang="ro-RO" sz="1800" b="0" i="0" u="sng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dr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u, e</a:t>
                      </a:r>
                      <a:r>
                        <a:rPr kumimoji="0" lang="ro-RO" sz="1800" b="0" i="0" u="sng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avie= e-</a:t>
                      </a:r>
                      <a:r>
                        <a:rPr kumimoji="0" lang="ro-RO" sz="1800" b="0" i="0" u="sng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vl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a-vi-e, a</a:t>
                      </a:r>
                      <a:r>
                        <a:rPr kumimoji="0" lang="ro-RO" sz="1800" b="0" i="0" u="sng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ican= a-</a:t>
                      </a:r>
                      <a:r>
                        <a:rPr kumimoji="0" lang="ro-RO" sz="1800" b="0" i="0" u="sng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fr</a:t>
                      </a:r>
                      <a:r>
                        <a:rPr kumimoji="0" lang="ro-RO" sz="1800" b="0" i="0" kern="1200" baseline="0" dirty="0" smtClean="0">
                          <a:solidFill>
                            <a:srgbClr val="CC0066"/>
                          </a:solidFill>
                          <a:latin typeface="+mn-lt"/>
                          <a:ea typeface="+mn-ea"/>
                          <a:cs typeface="+mn-cs"/>
                        </a:rPr>
                        <a:t>i-can</a:t>
                      </a:r>
                      <a:endParaRPr lang="ro-RO" sz="1800" b="0" dirty="0">
                        <a:solidFill>
                          <a:srgbClr val="CC0066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r>
                        <a:rPr lang="ro-RO" dirty="0" smtClean="0"/>
                        <a:t>Excepția </a:t>
                      </a:r>
                      <a:r>
                        <a:rPr lang="ro-RO" dirty="0" err="1" smtClean="0"/>
                        <a:t>nr.2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Excep</a:t>
                      </a:r>
                      <a:r>
                        <a:rPr lang="ro-RO" dirty="0" smtClean="0"/>
                        <a:t>ț</a:t>
                      </a:r>
                      <a:r>
                        <a:rPr lang="en-US" dirty="0" err="1" smtClean="0"/>
                        <a:t>ia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nr.3</a:t>
                      </a:r>
                      <a:r>
                        <a:rPr lang="en-US" dirty="0" smtClean="0"/>
                        <a:t> </a:t>
                      </a:r>
                      <a:endParaRPr lang="ro-RO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0" lang="ro-RO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Î</a:t>
                      </a:r>
                      <a:r>
                        <a:rPr kumimoji="0" lang="vi-VN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 cazul grupurilor de consoane </a:t>
                      </a:r>
                      <a:r>
                        <a:rPr kumimoji="0" lang="vi-VN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lpt, mpt,  nct, ncţ,  ncş, ndv, rct, rtf, stm</a:t>
                      </a:r>
                      <a:r>
                        <a:rPr kumimoji="0" lang="vi-VN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despărţirea se face după a doua consoană din grup</a:t>
                      </a:r>
                      <a:r>
                        <a:rPr kumimoji="0" lang="ro-RO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!</a:t>
                      </a:r>
                      <a:endParaRPr kumimoji="0" lang="ro-RO" b="0" i="0" kern="1200" baseline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o-RO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Ex. </a:t>
                      </a:r>
                      <a:r>
                        <a:rPr kumimoji="0" lang="ro-RO" b="0" i="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scu</a:t>
                      </a:r>
                      <a:r>
                        <a:rPr kumimoji="0" lang="ro-RO" b="0" i="0" u="sng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lpt</a:t>
                      </a:r>
                      <a:r>
                        <a:rPr kumimoji="0" lang="ro-RO" b="0" i="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ură= scu</a:t>
                      </a:r>
                      <a:r>
                        <a:rPr kumimoji="0" lang="ro-RO" b="0" i="0" u="sng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lp-t</a:t>
                      </a:r>
                      <a:r>
                        <a:rPr kumimoji="0" lang="ro-RO" b="0" i="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u-ră, pu</a:t>
                      </a:r>
                      <a:r>
                        <a:rPr kumimoji="0" lang="ro-RO" b="0" i="0" u="sng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nct</a:t>
                      </a:r>
                      <a:r>
                        <a:rPr kumimoji="0" lang="ro-RO" b="0" i="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uație= pu</a:t>
                      </a:r>
                      <a:r>
                        <a:rPr kumimoji="0" lang="ro-RO" b="0" i="0" u="sng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nc-t</a:t>
                      </a:r>
                      <a:r>
                        <a:rPr kumimoji="0" lang="ro-RO" b="0" i="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u-a-ți-e, je</a:t>
                      </a:r>
                      <a:r>
                        <a:rPr kumimoji="0" lang="ro-RO" b="0" i="0" u="sng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rtf</a:t>
                      </a:r>
                      <a:r>
                        <a:rPr kumimoji="0" lang="ro-RO" b="0" i="0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ă= </a:t>
                      </a:r>
                      <a:r>
                        <a:rPr kumimoji="0" lang="ro-RO" b="0" i="0" kern="1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</a:t>
                      </a:r>
                      <a:r>
                        <a:rPr kumimoji="0" lang="ro-RO" b="0" i="0" u="sng" kern="1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rt-f</a:t>
                      </a:r>
                      <a:r>
                        <a:rPr kumimoji="0" lang="ro-RO" b="0" i="0" kern="1200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</a:t>
                      </a:r>
                      <a:endParaRPr kumimoji="0" lang="ro-RO" b="0" i="0" kern="12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kumimoji="0" lang="ro-RO" b="0" i="0" kern="1200" baseline="0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o-RO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Dacă prima consoană  e </a:t>
                      </a:r>
                      <a:r>
                        <a:rPr kumimoji="0" lang="ro-RO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 </a:t>
                      </a:r>
                      <a:r>
                        <a:rPr kumimoji="0" lang="ro-RO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sau </a:t>
                      </a:r>
                      <a:r>
                        <a:rPr kumimoji="0" lang="ro-RO" b="1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</a:t>
                      </a:r>
                      <a:r>
                        <a:rPr kumimoji="0" lang="ro-RO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despărțirea se face între consoane!</a:t>
                      </a:r>
                    </a:p>
                    <a:p>
                      <a:r>
                        <a:rPr kumimoji="0" lang="ro-RO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Ex. </a:t>
                      </a:r>
                      <a:r>
                        <a:rPr kumimoji="0" lang="ro-RO" b="0" i="0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gârlă= </a:t>
                      </a:r>
                      <a:r>
                        <a:rPr kumimoji="0" lang="ro-RO" b="0" i="0" kern="1200" baseline="0" dirty="0" err="1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gâ</a:t>
                      </a:r>
                      <a:r>
                        <a:rPr kumimoji="0" lang="ro-RO" b="0" i="0" u="sng" kern="1200" baseline="0" dirty="0" err="1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r-lă</a:t>
                      </a:r>
                      <a:r>
                        <a:rPr kumimoji="0" lang="ro-RO" b="0" i="0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șopârlă= </a:t>
                      </a:r>
                      <a:r>
                        <a:rPr kumimoji="0" lang="ro-RO" b="0" i="0" kern="1200" baseline="0" dirty="0" err="1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șo-pâ</a:t>
                      </a:r>
                      <a:r>
                        <a:rPr kumimoji="0" lang="ro-RO" b="0" i="0" u="sng" kern="1200" baseline="0" dirty="0" err="1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r-l</a:t>
                      </a:r>
                      <a:r>
                        <a:rPr kumimoji="0" lang="ro-RO" b="0" i="0" kern="1200" baseline="0" dirty="0" err="1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</a:t>
                      </a:r>
                      <a:r>
                        <a:rPr kumimoji="0" lang="ro-RO" b="0" i="0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albă= a</a:t>
                      </a:r>
                      <a:r>
                        <a:rPr kumimoji="0" lang="ro-RO" b="0" i="0" u="sng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l-b</a:t>
                      </a:r>
                      <a:r>
                        <a:rPr kumimoji="0" lang="ro-RO" b="0" i="0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ă, altul= a</a:t>
                      </a:r>
                      <a:r>
                        <a:rPr kumimoji="0" lang="ro-RO" b="0" i="0" u="sng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l-t</a:t>
                      </a:r>
                      <a:r>
                        <a:rPr kumimoji="0" lang="ro-RO" b="0" i="0" kern="1200" baseline="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ul</a:t>
                      </a:r>
                      <a:endParaRPr kumimoji="0" lang="en-US" b="0" i="0" kern="1200" baseline="0" dirty="0" smtClean="0">
                        <a:solidFill>
                          <a:srgbClr val="A5002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o-RO" i="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  <a:tr h="131460">
                <a:tc gridSpan="3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214686"/>
            <a:ext cx="1571636" cy="857256"/>
          </a:xfrm>
          <a:prstGeom prst="rect">
            <a:avLst/>
          </a:prstGeom>
        </p:spPr>
      </p:pic>
      <p:pic>
        <p:nvPicPr>
          <p:cNvPr id="7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429132"/>
            <a:ext cx="1571636" cy="857256"/>
          </a:xfrm>
          <a:prstGeom prst="rect">
            <a:avLst/>
          </a:prstGeom>
        </p:spPr>
      </p:pic>
      <p:pic>
        <p:nvPicPr>
          <p:cNvPr id="8" name="Picture 5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643578"/>
            <a:ext cx="1571636" cy="857256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Atenție!!!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chemeClr val="dk1"/>
                </a:solidFill>
              </a:rPr>
              <a:t>Dacă înaintea consoanei sau după ea se află un  </a:t>
            </a:r>
            <a:r>
              <a:rPr lang="vi-VN" dirty="0" smtClean="0">
                <a:solidFill>
                  <a:srgbClr val="FF0000"/>
                </a:solidFill>
              </a:rPr>
              <a:t>diftong </a:t>
            </a:r>
            <a:r>
              <a:rPr lang="vi-VN" dirty="0" smtClean="0">
                <a:solidFill>
                  <a:schemeClr val="dk1"/>
                </a:solidFill>
              </a:rPr>
              <a:t>sau un </a:t>
            </a:r>
            <a:r>
              <a:rPr lang="vi-VN" dirty="0" smtClean="0">
                <a:solidFill>
                  <a:srgbClr val="FF0000"/>
                </a:solidFill>
              </a:rPr>
              <a:t>triftong</a:t>
            </a:r>
            <a:r>
              <a:rPr lang="vi-VN" dirty="0" smtClean="0">
                <a:solidFill>
                  <a:schemeClr val="dk1"/>
                </a:solidFill>
              </a:rPr>
              <a:t>, consoana trece în silaba  următoare:</a:t>
            </a:r>
            <a:endParaRPr lang="ro-RO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ro-RO" dirty="0" smtClean="0">
                <a:solidFill>
                  <a:schemeClr val="dk1"/>
                </a:solidFill>
              </a:rPr>
              <a:t>Ex.</a:t>
            </a:r>
            <a:r>
              <a:rPr lang="vi-VN" dirty="0" smtClean="0">
                <a:solidFill>
                  <a:schemeClr val="dk1"/>
                </a:solidFill>
              </a:rPr>
              <a:t> p</a:t>
            </a:r>
            <a:r>
              <a:rPr lang="vi-VN" dirty="0" smtClean="0">
                <a:solidFill>
                  <a:srgbClr val="FF0000"/>
                </a:solidFill>
              </a:rPr>
              <a:t>âi</a:t>
            </a:r>
            <a:r>
              <a:rPr lang="vi-VN" dirty="0" smtClean="0">
                <a:solidFill>
                  <a:schemeClr val="dk1"/>
                </a:solidFill>
              </a:rPr>
              <a:t>-</a:t>
            </a:r>
            <a:r>
              <a:rPr lang="vi-VN" b="1" dirty="0" smtClean="0">
                <a:solidFill>
                  <a:schemeClr val="dk1"/>
                </a:solidFill>
              </a:rPr>
              <a:t>n</a:t>
            </a:r>
            <a:r>
              <a:rPr lang="vi-VN" dirty="0" smtClean="0">
                <a:solidFill>
                  <a:schemeClr val="dk1"/>
                </a:solidFill>
              </a:rPr>
              <a:t>e; stro-</a:t>
            </a:r>
            <a:r>
              <a:rPr lang="vi-VN" b="1" dirty="0" smtClean="0">
                <a:solidFill>
                  <a:schemeClr val="dk1"/>
                </a:solidFill>
              </a:rPr>
              <a:t>p</a:t>
            </a:r>
            <a:r>
              <a:rPr lang="vi-VN" dirty="0" smtClean="0">
                <a:solidFill>
                  <a:srgbClr val="FF0000"/>
                </a:solidFill>
              </a:rPr>
              <a:t>ea</a:t>
            </a:r>
            <a:r>
              <a:rPr lang="vi-VN" dirty="0" smtClean="0">
                <a:solidFill>
                  <a:schemeClr val="dk1"/>
                </a:solidFill>
              </a:rPr>
              <a:t>-lă; cre-</a:t>
            </a:r>
            <a:r>
              <a:rPr lang="vi-VN" b="1" dirty="0" smtClean="0">
                <a:solidFill>
                  <a:srgbClr val="FF0000"/>
                </a:solidFill>
              </a:rPr>
              <a:t>i</a:t>
            </a:r>
            <a:r>
              <a:rPr lang="vi-VN" dirty="0" smtClean="0">
                <a:solidFill>
                  <a:srgbClr val="FF0000"/>
                </a:solidFill>
              </a:rPr>
              <a:t>oa-</a:t>
            </a:r>
            <a:r>
              <a:rPr lang="vi-VN" b="1" dirty="0" smtClean="0">
                <a:solidFill>
                  <a:schemeClr val="dk1"/>
                </a:solidFill>
              </a:rPr>
              <a:t>n</a:t>
            </a:r>
            <a:r>
              <a:rPr lang="vi-VN" dirty="0" smtClean="0">
                <a:solidFill>
                  <a:schemeClr val="dk1"/>
                </a:solidFill>
              </a:rPr>
              <a:t>e.</a:t>
            </a:r>
          </a:p>
          <a:p>
            <a:r>
              <a:rPr lang="vi-VN" dirty="0" smtClean="0">
                <a:solidFill>
                  <a:schemeClr val="dk1"/>
                </a:solidFill>
              </a:rPr>
              <a:t> </a:t>
            </a:r>
            <a:r>
              <a:rPr lang="vi-VN" b="1" dirty="0" smtClean="0">
                <a:solidFill>
                  <a:schemeClr val="dk1"/>
                </a:solidFill>
              </a:rPr>
              <a:t>Litera </a:t>
            </a:r>
            <a:r>
              <a:rPr lang="vi-VN" b="1" dirty="0" smtClean="0">
                <a:solidFill>
                  <a:srgbClr val="006600"/>
                </a:solidFill>
              </a:rPr>
              <a:t>x</a:t>
            </a:r>
            <a:r>
              <a:rPr lang="vi-VN" dirty="0" smtClean="0">
                <a:solidFill>
                  <a:srgbClr val="006600"/>
                </a:solidFill>
              </a:rPr>
              <a:t> </a:t>
            </a:r>
            <a:r>
              <a:rPr lang="vi-VN" dirty="0" smtClean="0">
                <a:solidFill>
                  <a:schemeClr val="dk1"/>
                </a:solidFill>
              </a:rPr>
              <a:t>este considerată  ca o singură consoană şi trece în silaba următoare atunci când se află între  două vocale: </a:t>
            </a:r>
            <a:endParaRPr lang="ro-RO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ro-RO" dirty="0" smtClean="0">
                <a:solidFill>
                  <a:schemeClr val="dk1"/>
                </a:solidFill>
              </a:rPr>
              <a:t>Ex.</a:t>
            </a:r>
            <a:r>
              <a:rPr lang="vi-VN" dirty="0" smtClean="0">
                <a:solidFill>
                  <a:schemeClr val="dk1"/>
                </a:solidFill>
              </a:rPr>
              <a:t>a-</a:t>
            </a:r>
            <a:r>
              <a:rPr lang="vi-VN" b="1" dirty="0" smtClean="0">
                <a:solidFill>
                  <a:srgbClr val="006600"/>
                </a:solidFill>
              </a:rPr>
              <a:t>x</a:t>
            </a:r>
            <a:r>
              <a:rPr lang="vi-VN" dirty="0" smtClean="0">
                <a:solidFill>
                  <a:schemeClr val="dk1"/>
                </a:solidFill>
              </a:rPr>
              <a:t>ă; e</a:t>
            </a:r>
            <a:r>
              <a:rPr lang="vi-VN" dirty="0" smtClean="0">
                <a:solidFill>
                  <a:srgbClr val="006600"/>
                </a:solidFill>
              </a:rPr>
              <a:t>-</a:t>
            </a:r>
            <a:r>
              <a:rPr lang="vi-VN" b="1" dirty="0" smtClean="0">
                <a:solidFill>
                  <a:srgbClr val="006600"/>
                </a:solidFill>
              </a:rPr>
              <a:t>x</a:t>
            </a:r>
            <a:r>
              <a:rPr lang="vi-VN" dirty="0" smtClean="0">
                <a:solidFill>
                  <a:schemeClr val="dk1"/>
                </a:solidFill>
              </a:rPr>
              <a:t>a-men; e-</a:t>
            </a:r>
            <a:r>
              <a:rPr lang="vi-VN" b="1" dirty="0" smtClean="0">
                <a:solidFill>
                  <a:srgbClr val="006600"/>
                </a:solidFill>
              </a:rPr>
              <a:t>x</a:t>
            </a:r>
            <a:r>
              <a:rPr lang="vi-VN" dirty="0" smtClean="0">
                <a:solidFill>
                  <a:schemeClr val="dk1"/>
                </a:solidFill>
              </a:rPr>
              <a:t>er-ci-ţiu.</a:t>
            </a:r>
          </a:p>
          <a:p>
            <a:r>
              <a:rPr lang="vi-VN" dirty="0" smtClean="0">
                <a:solidFill>
                  <a:schemeClr val="dk1"/>
                </a:solidFill>
              </a:rPr>
              <a:t>Grupurile de litere </a:t>
            </a:r>
            <a:r>
              <a:rPr lang="vi-VN" i="1" u="sng" dirty="0" smtClean="0">
                <a:solidFill>
                  <a:srgbClr val="7030A0"/>
                </a:solidFill>
              </a:rPr>
              <a:t>ch, gh</a:t>
            </a:r>
            <a:r>
              <a:rPr lang="vi-VN" dirty="0" smtClean="0">
                <a:solidFill>
                  <a:srgbClr val="7030A0"/>
                </a:solidFill>
              </a:rPr>
              <a:t> </a:t>
            </a:r>
            <a:r>
              <a:rPr lang="vi-VN" dirty="0" smtClean="0">
                <a:solidFill>
                  <a:schemeClr val="dk1"/>
                </a:solidFill>
              </a:rPr>
              <a:t>(urmate de </a:t>
            </a:r>
            <a:r>
              <a:rPr lang="vi-VN" i="1" dirty="0" smtClean="0">
                <a:solidFill>
                  <a:srgbClr val="7030A0"/>
                </a:solidFill>
              </a:rPr>
              <a:t>e</a:t>
            </a:r>
            <a:r>
              <a:rPr lang="vi-VN" dirty="0" smtClean="0">
                <a:solidFill>
                  <a:schemeClr val="dk1"/>
                </a:solidFill>
              </a:rPr>
              <a:t> sau </a:t>
            </a:r>
            <a:r>
              <a:rPr lang="vi-VN" i="1" dirty="0" smtClean="0">
                <a:solidFill>
                  <a:srgbClr val="7030A0"/>
                </a:solidFill>
              </a:rPr>
              <a:t>i</a:t>
            </a:r>
            <a:r>
              <a:rPr lang="vi-VN" dirty="0" smtClean="0">
                <a:solidFill>
                  <a:schemeClr val="dk1"/>
                </a:solidFill>
              </a:rPr>
              <a:t>) notează câte o singură consoană,</a:t>
            </a:r>
            <a:r>
              <a:rPr lang="vi-VN" u="sng" dirty="0" smtClean="0">
                <a:solidFill>
                  <a:schemeClr val="dk1"/>
                </a:solidFill>
              </a:rPr>
              <a:t> </a:t>
            </a:r>
            <a:r>
              <a:rPr lang="vi-VN" i="1" u="sng" dirty="0" smtClean="0">
                <a:solidFill>
                  <a:srgbClr val="7030A0"/>
                </a:solidFill>
              </a:rPr>
              <a:t>k', g'</a:t>
            </a:r>
            <a:r>
              <a:rPr lang="vi-VN" dirty="0" smtClean="0">
                <a:solidFill>
                  <a:srgbClr val="7030A0"/>
                </a:solidFill>
              </a:rPr>
              <a:t>; </a:t>
            </a:r>
            <a:r>
              <a:rPr lang="vi-VN" dirty="0" smtClean="0">
                <a:solidFill>
                  <a:schemeClr val="dk1"/>
                </a:solidFill>
              </a:rPr>
              <a:t>de aceea, cuvintele în care apar se despart astfel:</a:t>
            </a:r>
            <a:endParaRPr lang="ro-RO" dirty="0" smtClean="0">
              <a:solidFill>
                <a:schemeClr val="dk1"/>
              </a:solidFill>
            </a:endParaRPr>
          </a:p>
          <a:p>
            <a:pPr>
              <a:buNone/>
            </a:pPr>
            <a:r>
              <a:rPr lang="ro-RO" dirty="0" smtClean="0">
                <a:solidFill>
                  <a:schemeClr val="dk1"/>
                </a:solidFill>
              </a:rPr>
              <a:t>Ex.</a:t>
            </a:r>
            <a:r>
              <a:rPr lang="vi-VN" dirty="0" smtClean="0">
                <a:solidFill>
                  <a:schemeClr val="dk1"/>
                </a:solidFill>
              </a:rPr>
              <a:t> </a:t>
            </a:r>
            <a:r>
              <a:rPr lang="vi-VN" i="1" dirty="0" smtClean="0">
                <a:solidFill>
                  <a:schemeClr val="dk1"/>
                </a:solidFill>
              </a:rPr>
              <a:t>u-re-</a:t>
            </a:r>
            <a:r>
              <a:rPr lang="vi-VN" b="1" i="1" dirty="0" smtClean="0">
                <a:solidFill>
                  <a:srgbClr val="7030A0"/>
                </a:solidFill>
              </a:rPr>
              <a:t>ch</a:t>
            </a:r>
            <a:r>
              <a:rPr lang="vi-VN" i="1" dirty="0" smtClean="0">
                <a:solidFill>
                  <a:srgbClr val="7030A0"/>
                </a:solidFill>
              </a:rPr>
              <a:t>e</a:t>
            </a:r>
            <a:r>
              <a:rPr lang="vi-VN" i="1" dirty="0" smtClean="0">
                <a:solidFill>
                  <a:schemeClr val="dk1"/>
                </a:solidFill>
              </a:rPr>
              <a:t>, a-</a:t>
            </a:r>
            <a:r>
              <a:rPr lang="vi-VN" b="1" i="1" dirty="0" smtClean="0">
                <a:solidFill>
                  <a:srgbClr val="7030A0"/>
                </a:solidFill>
              </a:rPr>
              <a:t>ch</a:t>
            </a:r>
            <a:r>
              <a:rPr lang="vi-VN" i="1" dirty="0" smtClean="0">
                <a:solidFill>
                  <a:srgbClr val="7030A0"/>
                </a:solidFill>
              </a:rPr>
              <a:t>i</a:t>
            </a:r>
            <a:r>
              <a:rPr lang="vi-VN" i="1" dirty="0" smtClean="0">
                <a:solidFill>
                  <a:schemeClr val="dk1"/>
                </a:solidFill>
              </a:rPr>
              <a:t>-tat, le-</a:t>
            </a:r>
            <a:r>
              <a:rPr lang="vi-VN" b="1" i="1" dirty="0" smtClean="0">
                <a:solidFill>
                  <a:srgbClr val="7030A0"/>
                </a:solidFill>
              </a:rPr>
              <a:t>gh</a:t>
            </a:r>
            <a:r>
              <a:rPr lang="vi-VN" i="1" dirty="0" smtClean="0">
                <a:solidFill>
                  <a:srgbClr val="7030A0"/>
                </a:solidFill>
              </a:rPr>
              <a:t>e</a:t>
            </a:r>
            <a:r>
              <a:rPr lang="vi-VN" i="1" dirty="0" smtClean="0">
                <a:solidFill>
                  <a:schemeClr val="dk1"/>
                </a:solidFill>
              </a:rPr>
              <a:t>, o-</a:t>
            </a:r>
            <a:r>
              <a:rPr lang="vi-VN" b="1" i="1" dirty="0" smtClean="0">
                <a:solidFill>
                  <a:srgbClr val="7030A0"/>
                </a:solidFill>
              </a:rPr>
              <a:t>gh</a:t>
            </a:r>
            <a:r>
              <a:rPr lang="vi-VN" i="1" dirty="0" smtClean="0">
                <a:solidFill>
                  <a:srgbClr val="7030A0"/>
                </a:solidFill>
              </a:rPr>
              <a:t>i</a:t>
            </a:r>
            <a:r>
              <a:rPr lang="vi-VN" i="1" dirty="0" smtClean="0">
                <a:solidFill>
                  <a:schemeClr val="dk1"/>
                </a:solidFill>
              </a:rPr>
              <a:t>al</a:t>
            </a:r>
            <a:endParaRPr lang="vi-VN" dirty="0" smtClean="0">
              <a:solidFill>
                <a:schemeClr val="dk1"/>
              </a:solidFill>
            </a:endParaRPr>
          </a:p>
          <a:p>
            <a:endParaRPr lang="ro-RO" dirty="0" smtClean="0"/>
          </a:p>
          <a:p>
            <a:endParaRPr lang="ro-RO" dirty="0"/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5223365"/>
            <a:ext cx="2928926" cy="1634635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857232"/>
            <a:ext cx="70009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6000" dirty="0" smtClean="0">
                <a:solidFill>
                  <a:srgbClr val="7030A0"/>
                </a:solidFill>
              </a:rPr>
              <a:t>VĂ </a:t>
            </a:r>
            <a:r>
              <a:rPr lang="ro-RO" sz="6000" dirty="0" smtClean="0">
                <a:solidFill>
                  <a:srgbClr val="C00000"/>
                </a:solidFill>
              </a:rPr>
              <a:t>MULȚUMESC</a:t>
            </a:r>
            <a:r>
              <a:rPr lang="ro-RO" sz="6000" dirty="0" smtClean="0">
                <a:solidFill>
                  <a:srgbClr val="7030A0"/>
                </a:solidFill>
              </a:rPr>
              <a:t> </a:t>
            </a:r>
            <a:r>
              <a:rPr lang="ro-RO" sz="6000" dirty="0" smtClean="0">
                <a:solidFill>
                  <a:srgbClr val="0070C0"/>
                </a:solidFill>
              </a:rPr>
              <a:t>PENTRU</a:t>
            </a:r>
            <a:r>
              <a:rPr lang="ro-RO" sz="6000" dirty="0" smtClean="0">
                <a:solidFill>
                  <a:srgbClr val="7030A0"/>
                </a:solidFill>
              </a:rPr>
              <a:t> </a:t>
            </a:r>
            <a:r>
              <a:rPr lang="ro-RO" sz="6000" dirty="0" smtClean="0">
                <a:solidFill>
                  <a:srgbClr val="FFC000"/>
                </a:solidFill>
              </a:rPr>
              <a:t>ATENȚIE</a:t>
            </a:r>
            <a:r>
              <a:rPr lang="ro-RO" sz="6000" dirty="0" smtClean="0">
                <a:solidFill>
                  <a:srgbClr val="7030A0"/>
                </a:solidFill>
              </a:rPr>
              <a:t>! </a:t>
            </a:r>
            <a:r>
              <a:rPr lang="ro-RO" sz="6000" dirty="0" smtClean="0">
                <a:solidFill>
                  <a:srgbClr val="7030A0"/>
                </a:solidFill>
              </a:rPr>
              <a:t>    </a:t>
            </a:r>
            <a:r>
              <a:rPr lang="ro-RO" sz="6000" dirty="0" smtClean="0">
                <a:latin typeface="Cambria"/>
              </a:rPr>
              <a:t>⌚</a:t>
            </a:r>
            <a:r>
              <a:rPr lang="ro-RO" sz="6000" dirty="0" smtClean="0">
                <a:solidFill>
                  <a:srgbClr val="CC0066"/>
                </a:solidFill>
                <a:latin typeface="Cambria"/>
              </a:rPr>
              <a:t>⍟</a:t>
            </a:r>
            <a:r>
              <a:rPr lang="ro-RO" sz="6000" dirty="0" smtClean="0">
                <a:latin typeface="Cambria"/>
              </a:rPr>
              <a:t>ᴥ↜↝</a:t>
            </a:r>
            <a:r>
              <a:rPr lang="ro-RO" sz="6000" dirty="0" smtClean="0">
                <a:solidFill>
                  <a:srgbClr val="000066"/>
                </a:solidFill>
                <a:latin typeface="Cambria"/>
              </a:rPr>
              <a:t>⌛</a:t>
            </a:r>
            <a:r>
              <a:rPr lang="ro-RO" sz="6000" dirty="0" smtClean="0">
                <a:latin typeface="Cambria"/>
              </a:rPr>
              <a:t>↝↜</a:t>
            </a:r>
            <a:r>
              <a:rPr lang="ro-RO" sz="6000" smtClean="0">
                <a:latin typeface="Cambria"/>
              </a:rPr>
              <a:t>ᴥ</a:t>
            </a:r>
            <a:r>
              <a:rPr lang="ro-RO" sz="6000" smtClean="0">
                <a:solidFill>
                  <a:srgbClr val="CC0066"/>
                </a:solidFill>
                <a:latin typeface="Cambria"/>
              </a:rPr>
              <a:t>⍟</a:t>
            </a:r>
            <a:r>
              <a:rPr lang="ro-RO" sz="6000" smtClean="0">
                <a:latin typeface="Cambria"/>
              </a:rPr>
              <a:t>⌚∞</a:t>
            </a:r>
            <a:endParaRPr lang="ro-RO" sz="6000" dirty="0"/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857628"/>
            <a:ext cx="4373501" cy="2525443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</TotalTime>
  <Words>509</Words>
  <Application>Microsoft Office PowerPoint</Application>
  <PresentationFormat>Expunere pe ecran (4:3)</PresentationFormat>
  <Paragraphs>75</Paragraphs>
  <Slides>8</Slides>
  <Notes>0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8</vt:i4>
      </vt:variant>
    </vt:vector>
  </HeadingPairs>
  <TitlesOfParts>
    <vt:vector size="9" baseType="lpstr">
      <vt:lpstr>Flow</vt:lpstr>
      <vt:lpstr>Fonetica</vt:lpstr>
      <vt:lpstr>Vocalele limbii române</vt:lpstr>
      <vt:lpstr>Semivocalele limbii române</vt:lpstr>
      <vt:lpstr>DIFTONGUL, TRIFTONGUL, HIATUL</vt:lpstr>
      <vt:lpstr>Grupurile de sunete ce,ci,ge,gi,che,chi,ghe,ghi.</vt:lpstr>
      <vt:lpstr>Regulile despărțirii cuvintelor în silabe</vt:lpstr>
      <vt:lpstr>Atenție!!!</vt:lpstr>
      <vt:lpstr>Diapozitivul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Iskola</cp:lastModifiedBy>
  <cp:revision>70</cp:revision>
  <dcterms:created xsi:type="dcterms:W3CDTF">2014-10-28T18:06:52Z</dcterms:created>
  <dcterms:modified xsi:type="dcterms:W3CDTF">2014-11-25T09:09:11Z</dcterms:modified>
</cp:coreProperties>
</file>