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61" r:id="rId5"/>
    <p:sldId id="262" r:id="rId6"/>
    <p:sldId id="263" r:id="rId7"/>
    <p:sldId id="264" r:id="rId8"/>
    <p:sldId id="265" r:id="rId9"/>
    <p:sldId id="266" r:id="rId10"/>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20" name="Footer Placeholder 19"/>
          <p:cNvSpPr>
            <a:spLocks noGrp="1"/>
          </p:cNvSpPr>
          <p:nvPr>
            <p:ph type="ftr" sz="quarter" idx="11"/>
          </p:nvPr>
        </p:nvSpPr>
        <p:spPr/>
        <p:txBody>
          <a:bodyPr/>
          <a:lstStyle>
            <a:extLst/>
          </a:lstStyle>
          <a:p>
            <a:endParaRPr lang="ro-RO"/>
          </a:p>
        </p:txBody>
      </p:sp>
      <p:sp>
        <p:nvSpPr>
          <p:cNvPr id="10" name="Slide Number Placeholder 9"/>
          <p:cNvSpPr>
            <a:spLocks noGrp="1"/>
          </p:cNvSpPr>
          <p:nvPr>
            <p:ph type="sldNum" sz="quarter" idx="12"/>
          </p:nvPr>
        </p:nvSpPr>
        <p:spPr/>
        <p:txBody>
          <a:bodyPr/>
          <a:lstStyle>
            <a:extLst/>
          </a:lstStyle>
          <a:p>
            <a:fld id="{6CF9CE43-5183-4062-A57E-AF31D2F7EBBD}" type="slidenum">
              <a:rPr lang="ro-RO" smtClean="0"/>
              <a:pPr/>
              <a:t>‹#›</a:t>
            </a:fld>
            <a:endParaRPr lang="ro-RO"/>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5" name="Footer Placeholder 4"/>
          <p:cNvSpPr>
            <a:spLocks noGrp="1"/>
          </p:cNvSpPr>
          <p:nvPr>
            <p:ph type="ftr" sz="quarter" idx="11"/>
          </p:nvPr>
        </p:nvSpPr>
        <p:spPr/>
        <p:txBody>
          <a:bodyPr/>
          <a:lstStyle>
            <a:extLst/>
          </a:lstStyle>
          <a:p>
            <a:endParaRPr lang="ro-RO"/>
          </a:p>
        </p:txBody>
      </p:sp>
      <p:sp>
        <p:nvSpPr>
          <p:cNvPr id="6" name="Slide Number Placeholder 5"/>
          <p:cNvSpPr>
            <a:spLocks noGrp="1"/>
          </p:cNvSpPr>
          <p:nvPr>
            <p:ph type="sldNum" sz="quarter" idx="12"/>
          </p:nvPr>
        </p:nvSpPr>
        <p:spPr/>
        <p:txBody>
          <a:bodyPr/>
          <a:lstStyle>
            <a:extLst/>
          </a:lstStyle>
          <a:p>
            <a:fld id="{6CF9CE43-5183-4062-A57E-AF31D2F7EBBD}"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5" name="Footer Placeholder 4"/>
          <p:cNvSpPr>
            <a:spLocks noGrp="1"/>
          </p:cNvSpPr>
          <p:nvPr>
            <p:ph type="ftr" sz="quarter" idx="11"/>
          </p:nvPr>
        </p:nvSpPr>
        <p:spPr/>
        <p:txBody>
          <a:bodyPr/>
          <a:lstStyle>
            <a:extLst/>
          </a:lstStyle>
          <a:p>
            <a:endParaRPr lang="ro-RO"/>
          </a:p>
        </p:txBody>
      </p:sp>
      <p:sp>
        <p:nvSpPr>
          <p:cNvPr id="6" name="Slide Number Placeholder 5"/>
          <p:cNvSpPr>
            <a:spLocks noGrp="1"/>
          </p:cNvSpPr>
          <p:nvPr>
            <p:ph type="sldNum" sz="quarter" idx="12"/>
          </p:nvPr>
        </p:nvSpPr>
        <p:spPr/>
        <p:txBody>
          <a:bodyPr/>
          <a:lstStyle>
            <a:extLst/>
          </a:lstStyle>
          <a:p>
            <a:fld id="{6CF9CE43-5183-4062-A57E-AF31D2F7EBBD}"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5" name="Footer Placeholder 4"/>
          <p:cNvSpPr>
            <a:spLocks noGrp="1"/>
          </p:cNvSpPr>
          <p:nvPr>
            <p:ph type="ftr" sz="quarter" idx="11"/>
          </p:nvPr>
        </p:nvSpPr>
        <p:spPr/>
        <p:txBody>
          <a:bodyPr/>
          <a:lstStyle>
            <a:extLst/>
          </a:lstStyle>
          <a:p>
            <a:endParaRPr lang="ro-RO"/>
          </a:p>
        </p:txBody>
      </p:sp>
      <p:sp>
        <p:nvSpPr>
          <p:cNvPr id="6" name="Slide Number Placeholder 5"/>
          <p:cNvSpPr>
            <a:spLocks noGrp="1"/>
          </p:cNvSpPr>
          <p:nvPr>
            <p:ph type="sldNum" sz="quarter" idx="12"/>
          </p:nvPr>
        </p:nvSpPr>
        <p:spPr/>
        <p:txBody>
          <a:bodyPr/>
          <a:lstStyle>
            <a:extLst/>
          </a:lstStyle>
          <a:p>
            <a:fld id="{6CF9CE43-5183-4062-A57E-AF31D2F7EBBD}"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5" name="Footer Placeholder 4"/>
          <p:cNvSpPr>
            <a:spLocks noGrp="1"/>
          </p:cNvSpPr>
          <p:nvPr>
            <p:ph type="ftr" sz="quarter" idx="11"/>
          </p:nvPr>
        </p:nvSpPr>
        <p:spPr/>
        <p:txBody>
          <a:bodyPr/>
          <a:lstStyle>
            <a:extLst/>
          </a:lstStyle>
          <a:p>
            <a:endParaRPr lang="ro-RO"/>
          </a:p>
        </p:txBody>
      </p:sp>
      <p:sp>
        <p:nvSpPr>
          <p:cNvPr id="6" name="Slide Number Placeholder 5"/>
          <p:cNvSpPr>
            <a:spLocks noGrp="1"/>
          </p:cNvSpPr>
          <p:nvPr>
            <p:ph type="sldNum" sz="quarter" idx="12"/>
          </p:nvPr>
        </p:nvSpPr>
        <p:spPr/>
        <p:txBody>
          <a:bodyPr/>
          <a:lstStyle>
            <a:extLst/>
          </a:lstStyle>
          <a:p>
            <a:fld id="{6CF9CE43-5183-4062-A57E-AF31D2F7EBBD}" type="slidenum">
              <a:rPr lang="ro-RO" smtClean="0"/>
              <a:pPr/>
              <a:t>‹#›</a:t>
            </a:fld>
            <a:endParaRPr lang="ro-RO"/>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6" name="Footer Placeholder 5"/>
          <p:cNvSpPr>
            <a:spLocks noGrp="1"/>
          </p:cNvSpPr>
          <p:nvPr>
            <p:ph type="ftr" sz="quarter" idx="11"/>
          </p:nvPr>
        </p:nvSpPr>
        <p:spPr/>
        <p:txBody>
          <a:bodyPr/>
          <a:lstStyle>
            <a:extLst/>
          </a:lstStyle>
          <a:p>
            <a:endParaRPr lang="ro-RO"/>
          </a:p>
        </p:txBody>
      </p:sp>
      <p:sp>
        <p:nvSpPr>
          <p:cNvPr id="7" name="Slide Number Placeholder 6"/>
          <p:cNvSpPr>
            <a:spLocks noGrp="1"/>
          </p:cNvSpPr>
          <p:nvPr>
            <p:ph type="sldNum" sz="quarter" idx="12"/>
          </p:nvPr>
        </p:nvSpPr>
        <p:spPr/>
        <p:txBody>
          <a:bodyPr/>
          <a:lstStyle>
            <a:extLst/>
          </a:lstStyle>
          <a:p>
            <a:fld id="{6CF9CE43-5183-4062-A57E-AF31D2F7EBBD}"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8" name="Footer Placeholder 7"/>
          <p:cNvSpPr>
            <a:spLocks noGrp="1"/>
          </p:cNvSpPr>
          <p:nvPr>
            <p:ph type="ftr" sz="quarter" idx="11"/>
          </p:nvPr>
        </p:nvSpPr>
        <p:spPr/>
        <p:txBody>
          <a:bodyPr/>
          <a:lstStyle>
            <a:extLst/>
          </a:lstStyle>
          <a:p>
            <a:endParaRPr lang="ro-RO"/>
          </a:p>
        </p:txBody>
      </p:sp>
      <p:sp>
        <p:nvSpPr>
          <p:cNvPr id="9" name="Slide Number Placeholder 8"/>
          <p:cNvSpPr>
            <a:spLocks noGrp="1"/>
          </p:cNvSpPr>
          <p:nvPr>
            <p:ph type="sldNum" sz="quarter" idx="12"/>
          </p:nvPr>
        </p:nvSpPr>
        <p:spPr/>
        <p:txBody>
          <a:bodyPr/>
          <a:lstStyle>
            <a:extLst/>
          </a:lstStyle>
          <a:p>
            <a:fld id="{6CF9CE43-5183-4062-A57E-AF31D2F7EBBD}"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4" name="Footer Placeholder 3"/>
          <p:cNvSpPr>
            <a:spLocks noGrp="1"/>
          </p:cNvSpPr>
          <p:nvPr>
            <p:ph type="ftr" sz="quarter" idx="11"/>
          </p:nvPr>
        </p:nvSpPr>
        <p:spPr/>
        <p:txBody>
          <a:bodyPr/>
          <a:lstStyle>
            <a:extLst/>
          </a:lstStyle>
          <a:p>
            <a:endParaRPr lang="ro-RO"/>
          </a:p>
        </p:txBody>
      </p:sp>
      <p:sp>
        <p:nvSpPr>
          <p:cNvPr id="5" name="Slide Number Placeholder 4"/>
          <p:cNvSpPr>
            <a:spLocks noGrp="1"/>
          </p:cNvSpPr>
          <p:nvPr>
            <p:ph type="sldNum" sz="quarter" idx="12"/>
          </p:nvPr>
        </p:nvSpPr>
        <p:spPr/>
        <p:txBody>
          <a:bodyPr/>
          <a:lstStyle>
            <a:extLst/>
          </a:lstStyle>
          <a:p>
            <a:fld id="{6CF9CE43-5183-4062-A57E-AF31D2F7EBBD}"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3" name="Footer Placeholder 2"/>
          <p:cNvSpPr>
            <a:spLocks noGrp="1"/>
          </p:cNvSpPr>
          <p:nvPr>
            <p:ph type="ftr" sz="quarter" idx="11"/>
          </p:nvPr>
        </p:nvSpPr>
        <p:spPr/>
        <p:txBody>
          <a:bodyPr/>
          <a:lstStyle>
            <a:extLst/>
          </a:lstStyle>
          <a:p>
            <a:endParaRPr lang="ro-RO"/>
          </a:p>
        </p:txBody>
      </p:sp>
      <p:sp>
        <p:nvSpPr>
          <p:cNvPr id="4" name="Slide Number Placeholder 3"/>
          <p:cNvSpPr>
            <a:spLocks noGrp="1"/>
          </p:cNvSpPr>
          <p:nvPr>
            <p:ph type="sldNum" sz="quarter" idx="12"/>
          </p:nvPr>
        </p:nvSpPr>
        <p:spPr/>
        <p:txBody>
          <a:bodyPr/>
          <a:lstStyle>
            <a:extLst/>
          </a:lstStyle>
          <a:p>
            <a:fld id="{6CF9CE43-5183-4062-A57E-AF31D2F7EBBD}" type="slidenum">
              <a:rPr lang="ro-RO" smtClean="0"/>
              <a:pPr/>
              <a:t>‹#›</a:t>
            </a:fld>
            <a:endParaRPr lang="ro-RO"/>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6" name="Footer Placeholder 5"/>
          <p:cNvSpPr>
            <a:spLocks noGrp="1"/>
          </p:cNvSpPr>
          <p:nvPr>
            <p:ph type="ftr" sz="quarter" idx="11"/>
          </p:nvPr>
        </p:nvSpPr>
        <p:spPr/>
        <p:txBody>
          <a:bodyPr/>
          <a:lstStyle>
            <a:extLst/>
          </a:lstStyle>
          <a:p>
            <a:endParaRPr lang="ro-RO"/>
          </a:p>
        </p:txBody>
      </p:sp>
      <p:sp>
        <p:nvSpPr>
          <p:cNvPr id="7" name="Slide Number Placeholder 6"/>
          <p:cNvSpPr>
            <a:spLocks noGrp="1"/>
          </p:cNvSpPr>
          <p:nvPr>
            <p:ph type="sldNum" sz="quarter" idx="12"/>
          </p:nvPr>
        </p:nvSpPr>
        <p:spPr/>
        <p:txBody>
          <a:bodyPr/>
          <a:lstStyle>
            <a:extLst/>
          </a:lstStyle>
          <a:p>
            <a:fld id="{6CF9CE43-5183-4062-A57E-AF31D2F7EBBD}"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86D7BD5-3CD6-4FD8-AFC4-0DCE3D704F0E}" type="datetimeFigureOut">
              <a:rPr lang="ro-RO" smtClean="0"/>
              <a:pPr/>
              <a:t>18.11.2014</a:t>
            </a:fld>
            <a:endParaRPr lang="ro-RO"/>
          </a:p>
        </p:txBody>
      </p:sp>
      <p:sp>
        <p:nvSpPr>
          <p:cNvPr id="6" name="Footer Placeholder 5"/>
          <p:cNvSpPr>
            <a:spLocks noGrp="1"/>
          </p:cNvSpPr>
          <p:nvPr>
            <p:ph type="ftr" sz="quarter" idx="11"/>
          </p:nvPr>
        </p:nvSpPr>
        <p:spPr/>
        <p:txBody>
          <a:bodyPr/>
          <a:lstStyle>
            <a:extLst/>
          </a:lstStyle>
          <a:p>
            <a:endParaRPr lang="ro-RO"/>
          </a:p>
        </p:txBody>
      </p:sp>
      <p:sp>
        <p:nvSpPr>
          <p:cNvPr id="7" name="Slide Number Placeholder 6"/>
          <p:cNvSpPr>
            <a:spLocks noGrp="1"/>
          </p:cNvSpPr>
          <p:nvPr>
            <p:ph type="sldNum" sz="quarter" idx="12"/>
          </p:nvPr>
        </p:nvSpPr>
        <p:spPr/>
        <p:txBody>
          <a:bodyPr/>
          <a:lstStyle>
            <a:extLst/>
          </a:lstStyle>
          <a:p>
            <a:fld id="{6CF9CE43-5183-4062-A57E-AF31D2F7EBBD}" type="slidenum">
              <a:rPr lang="ro-RO" smtClean="0"/>
              <a:pPr/>
              <a:t>‹#›</a:t>
            </a:fld>
            <a:endParaRPr lang="ro-RO"/>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86D7BD5-3CD6-4FD8-AFC4-0DCE3D704F0E}" type="datetimeFigureOut">
              <a:rPr lang="ro-RO" smtClean="0"/>
              <a:pPr/>
              <a:t>18.11.2014</a:t>
            </a:fld>
            <a:endParaRPr lang="ro-RO"/>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o-RO"/>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CF9CE43-5183-4062-A57E-AF31D2F7EBBD}" type="slidenum">
              <a:rPr lang="ro-RO" smtClean="0"/>
              <a:pPr/>
              <a:t>‹#›</a:t>
            </a:fld>
            <a:endParaRPr lang="ro-RO"/>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785794"/>
            <a:ext cx="7406640" cy="2428892"/>
          </a:xfrm>
        </p:spPr>
        <p:txBody>
          <a:bodyPr>
            <a:normAutofit fontScale="90000"/>
          </a:bodyPr>
          <a:lstStyle/>
          <a:p>
            <a:r>
              <a:rPr lang="ro-RO" sz="8000" dirty="0" smtClean="0"/>
              <a:t/>
            </a:r>
            <a:br>
              <a:rPr lang="ro-RO" sz="8000" dirty="0" smtClean="0"/>
            </a:br>
            <a:r>
              <a:rPr lang="ro-RO" sz="8000" dirty="0" smtClean="0"/>
              <a:t/>
            </a:r>
            <a:br>
              <a:rPr lang="ro-RO" sz="8000" dirty="0" smtClean="0"/>
            </a:br>
            <a:r>
              <a:rPr lang="ro-RO" sz="8000" dirty="0" smtClean="0"/>
              <a:t/>
            </a:r>
            <a:br>
              <a:rPr lang="ro-RO" sz="8000" dirty="0" smtClean="0"/>
            </a:br>
            <a:r>
              <a:rPr lang="ro-RO" sz="8000" dirty="0" smtClean="0"/>
              <a:t/>
            </a:r>
            <a:br>
              <a:rPr lang="ro-RO" sz="8000" dirty="0" smtClean="0"/>
            </a:br>
            <a:r>
              <a:rPr lang="ro-RO" sz="8000" dirty="0" smtClean="0"/>
              <a:t/>
            </a:r>
            <a:br>
              <a:rPr lang="ro-RO" sz="8000" dirty="0" smtClean="0"/>
            </a:br>
            <a:r>
              <a:rPr lang="ro-RO" sz="8000" dirty="0" smtClean="0"/>
              <a:t/>
            </a:r>
            <a:br>
              <a:rPr lang="ro-RO" sz="8000" dirty="0" smtClean="0"/>
            </a:br>
            <a:r>
              <a:rPr lang="ro-RO" sz="8000" dirty="0" smtClean="0"/>
              <a:t>Budulea Taichii</a:t>
            </a:r>
            <a:endParaRPr lang="ro-RO" sz="8000" dirty="0"/>
          </a:p>
        </p:txBody>
      </p:sp>
      <p:sp>
        <p:nvSpPr>
          <p:cNvPr id="3" name="Subtitle 2"/>
          <p:cNvSpPr>
            <a:spLocks noGrp="1"/>
          </p:cNvSpPr>
          <p:nvPr>
            <p:ph type="subTitle" idx="1"/>
          </p:nvPr>
        </p:nvSpPr>
        <p:spPr>
          <a:xfrm>
            <a:off x="1432560" y="3357562"/>
            <a:ext cx="7406640" cy="1285884"/>
          </a:xfrm>
        </p:spPr>
        <p:txBody>
          <a:bodyPr>
            <a:normAutofit/>
          </a:bodyPr>
          <a:lstStyle/>
          <a:p>
            <a:r>
              <a:rPr lang="ro-RO" sz="4000" dirty="0" smtClean="0"/>
              <a:t>                        De Ioan Slavici</a:t>
            </a:r>
            <a:endParaRPr lang="ro-RO"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solidFill>
                  <a:srgbClr val="0070C0"/>
                </a:solidFill>
              </a:rPr>
              <a:t>Momentele subiectului!</a:t>
            </a:r>
            <a:endParaRPr lang="ro-RO" dirty="0">
              <a:solidFill>
                <a:srgbClr val="0070C0"/>
              </a:solidFill>
            </a:endParaRPr>
          </a:p>
        </p:txBody>
      </p:sp>
      <p:sp>
        <p:nvSpPr>
          <p:cNvPr id="3" name="Content Placeholder 2"/>
          <p:cNvSpPr>
            <a:spLocks noGrp="1"/>
          </p:cNvSpPr>
          <p:nvPr>
            <p:ph idx="1"/>
          </p:nvPr>
        </p:nvSpPr>
        <p:spPr/>
        <p:txBody>
          <a:bodyPr>
            <a:normAutofit/>
          </a:bodyPr>
          <a:lstStyle/>
          <a:p>
            <a:r>
              <a:rPr lang="ro-RO" sz="2800" dirty="0" smtClean="0"/>
              <a:t>1. </a:t>
            </a:r>
            <a:r>
              <a:rPr lang="ro-RO" sz="2800" b="1" i="1" dirty="0" smtClean="0">
                <a:solidFill>
                  <a:srgbClr val="7030A0"/>
                </a:solidFill>
              </a:rPr>
              <a:t>Expozițiunea</a:t>
            </a:r>
            <a:r>
              <a:rPr lang="ro-RO" sz="2800" dirty="0" smtClean="0"/>
              <a:t>= începutul, de obicei se prezintă personajul principal, locul și timpul acțiunii.</a:t>
            </a:r>
          </a:p>
          <a:p>
            <a:r>
              <a:rPr lang="ro-RO" sz="2800" dirty="0" smtClean="0"/>
              <a:t>2. </a:t>
            </a:r>
            <a:r>
              <a:rPr lang="ro-RO" sz="2800" b="1" i="1" dirty="0" smtClean="0">
                <a:solidFill>
                  <a:srgbClr val="7030A0"/>
                </a:solidFill>
              </a:rPr>
              <a:t>Intriga</a:t>
            </a:r>
            <a:r>
              <a:rPr lang="ro-RO" sz="2800" dirty="0" smtClean="0"/>
              <a:t>= momentul în care începe acțiunea propriu-zisă.</a:t>
            </a:r>
          </a:p>
          <a:p>
            <a:r>
              <a:rPr lang="ro-RO" sz="2800" dirty="0" smtClean="0"/>
              <a:t>3. </a:t>
            </a:r>
            <a:r>
              <a:rPr lang="ro-RO" sz="2800" b="1" i="1" dirty="0" smtClean="0">
                <a:solidFill>
                  <a:srgbClr val="7030A0"/>
                </a:solidFill>
              </a:rPr>
              <a:t>Desfășurarea acțiunii</a:t>
            </a:r>
            <a:r>
              <a:rPr lang="ro-RO" sz="2800" b="1" dirty="0" smtClean="0">
                <a:solidFill>
                  <a:srgbClr val="7030A0"/>
                </a:solidFill>
              </a:rPr>
              <a:t>= </a:t>
            </a:r>
            <a:r>
              <a:rPr lang="ro-RO" sz="2800" dirty="0" smtClean="0"/>
              <a:t>subiectul operei, cum se desfășoară acțiunea.</a:t>
            </a:r>
          </a:p>
          <a:p>
            <a:r>
              <a:rPr lang="ro-RO" sz="2800" dirty="0" smtClean="0"/>
              <a:t>4. </a:t>
            </a:r>
            <a:r>
              <a:rPr lang="ro-RO" sz="2800" b="1" i="1" dirty="0" smtClean="0">
                <a:solidFill>
                  <a:srgbClr val="7030A0"/>
                </a:solidFill>
              </a:rPr>
              <a:t>Punctul culminant</a:t>
            </a:r>
            <a:r>
              <a:rPr lang="ro-RO" sz="2800" dirty="0" smtClean="0"/>
              <a:t>= momentul cel mai tensionat/important al operei.</a:t>
            </a:r>
          </a:p>
          <a:p>
            <a:r>
              <a:rPr lang="ro-RO" sz="2800" dirty="0" smtClean="0"/>
              <a:t>5. </a:t>
            </a:r>
            <a:r>
              <a:rPr lang="ro-RO" sz="2800" b="1" i="1" dirty="0" smtClean="0">
                <a:solidFill>
                  <a:srgbClr val="7030A0"/>
                </a:solidFill>
              </a:rPr>
              <a:t>Deznodământul</a:t>
            </a:r>
            <a:r>
              <a:rPr lang="ro-RO" sz="2800" dirty="0" smtClean="0"/>
              <a:t>= finalul/concluzia operei.</a:t>
            </a:r>
            <a:endParaRPr lang="ro-RO" sz="2800" dirty="0"/>
          </a:p>
        </p:txBody>
      </p:sp>
    </p:spTree>
  </p:cSld>
  <p:clrMapOvr>
    <a:masterClrMapping/>
  </p:clrMapOvr>
  <p:transition spd="slow">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4714908"/>
          </a:xfrm>
        </p:spPr>
        <p:txBody>
          <a:bodyPr>
            <a:normAutofit fontScale="90000"/>
          </a:bodyPr>
          <a:lstStyle/>
          <a:p>
            <a:r>
              <a:rPr lang="vi-VN" sz="3200" b="1" u="sng" dirty="0" smtClean="0">
                <a:solidFill>
                  <a:schemeClr val="accent4">
                    <a:lumMod val="75000"/>
                  </a:schemeClr>
                </a:solidFill>
                <a:latin typeface="Times New Roman" pitchFamily="18" charset="0"/>
                <a:cs typeface="Times New Roman" pitchFamily="18" charset="0"/>
              </a:rPr>
              <a:t>1</a:t>
            </a:r>
            <a:r>
              <a:rPr lang="vi-VN" sz="3200" b="1" i="1" u="sng" dirty="0" smtClean="0">
                <a:solidFill>
                  <a:schemeClr val="accent4">
                    <a:lumMod val="75000"/>
                  </a:schemeClr>
                </a:solidFill>
                <a:latin typeface="Times New Roman" pitchFamily="18" charset="0"/>
                <a:cs typeface="Times New Roman" pitchFamily="18" charset="0"/>
              </a:rPr>
              <a:t>.Expozitiune</a:t>
            </a:r>
            <a:r>
              <a:rPr lang="ro-RO" sz="3200" b="1" i="1" u="sng" dirty="0" smtClean="0">
                <a:solidFill>
                  <a:schemeClr val="accent4">
                    <a:lumMod val="75000"/>
                  </a:schemeClr>
                </a:solidFill>
                <a:latin typeface="Times New Roman" pitchFamily="18" charset="0"/>
                <a:cs typeface="Times New Roman" pitchFamily="18" charset="0"/>
              </a:rPr>
              <a:t>a</a:t>
            </a:r>
            <a:r>
              <a:rPr lang="vi-VN" sz="3200" b="1" u="sng" dirty="0" smtClean="0">
                <a:solidFill>
                  <a:schemeClr val="accent4">
                    <a:lumMod val="75000"/>
                  </a:schemeClr>
                </a:solidFill>
                <a:latin typeface="Times New Roman" pitchFamily="18" charset="0"/>
                <a:cs typeface="Times New Roman" pitchFamily="18" charset="0"/>
              </a:rPr>
              <a:t>.</a:t>
            </a:r>
            <a:r>
              <a:rPr lang="ro-RO" sz="3200" u="sng" dirty="0" smtClean="0">
                <a:solidFill>
                  <a:srgbClr val="00B050"/>
                </a:solidFill>
                <a:latin typeface="Times New Roman" pitchFamily="18" charset="0"/>
                <a:cs typeface="Times New Roman" pitchFamily="18" charset="0"/>
              </a:rPr>
              <a:t/>
            </a:r>
            <a:br>
              <a:rPr lang="ro-RO" sz="3200" u="sng" dirty="0" smtClean="0">
                <a:solidFill>
                  <a:srgbClr val="00B050"/>
                </a:solidFill>
                <a:latin typeface="Times New Roman" pitchFamily="18" charset="0"/>
                <a:cs typeface="Times New Roman" pitchFamily="18" charset="0"/>
              </a:rPr>
            </a:br>
            <a:r>
              <a:rPr lang="ro-RO" sz="3200" u="sng" dirty="0" smtClean="0">
                <a:solidFill>
                  <a:srgbClr val="00B050"/>
                </a:solidFill>
                <a:latin typeface="Times New Roman" pitchFamily="18" charset="0"/>
                <a:cs typeface="Times New Roman" pitchFamily="18" charset="0"/>
              </a:rPr>
              <a:t/>
            </a:r>
            <a:br>
              <a:rPr lang="ro-RO" sz="3200" u="sng" dirty="0" smtClean="0">
                <a:solidFill>
                  <a:srgbClr val="00B050"/>
                </a:solidFill>
                <a:latin typeface="Times New Roman" pitchFamily="18" charset="0"/>
                <a:cs typeface="Times New Roman" pitchFamily="18" charset="0"/>
              </a:rPr>
            </a:br>
            <a:r>
              <a:rPr lang="ro-RO" sz="3200" u="sng" dirty="0" smtClean="0">
                <a:solidFill>
                  <a:srgbClr val="00B050"/>
                </a:solidFill>
                <a:latin typeface="Times New Roman" pitchFamily="18" charset="0"/>
                <a:cs typeface="Times New Roman" pitchFamily="18" charset="0"/>
              </a:rPr>
              <a:t/>
            </a:r>
            <a:br>
              <a:rPr lang="ro-RO" sz="3200" u="sng" dirty="0" smtClean="0">
                <a:solidFill>
                  <a:srgbClr val="00B050"/>
                </a:solidFill>
                <a:latin typeface="Times New Roman" pitchFamily="18" charset="0"/>
                <a:cs typeface="Times New Roman" pitchFamily="18" charset="0"/>
              </a:rPr>
            </a:br>
            <a:r>
              <a:rPr lang="vi-VN" sz="3600" dirty="0" smtClean="0">
                <a:latin typeface="+mn-lt"/>
                <a:cs typeface="Times New Roman" pitchFamily="18" charset="0"/>
              </a:rPr>
              <a:t> </a:t>
            </a:r>
            <a:r>
              <a:rPr lang="vi-VN" sz="3600" dirty="0">
                <a:latin typeface="+mn-lt"/>
                <a:cs typeface="Times New Roman" pitchFamily="18" charset="0"/>
              </a:rPr>
              <a:t>Mai întâi personajul narator şi-l aminteşte pe Huţu însoţindu-l pretutindeni pe tatăl lui, cimpoierul din Cocorăşti prezent la toate petrecerile din sat apoi la şcoală în calitate de monitor.</a:t>
            </a:r>
            <a:endParaRPr lang="ro-RO" sz="3600" dirty="0">
              <a:latin typeface="+mn-lt"/>
              <a:cs typeface="Times New Roman" pitchFamily="18" charset="0"/>
            </a:endParaRPr>
          </a:p>
        </p:txBody>
      </p:sp>
      <p:pic>
        <p:nvPicPr>
          <p:cNvPr id="3" name="Picture 2" descr="images (3).jpg"/>
          <p:cNvPicPr>
            <a:picLocks noChangeAspect="1"/>
          </p:cNvPicPr>
          <p:nvPr/>
        </p:nvPicPr>
        <p:blipFill>
          <a:blip r:embed="rId2"/>
          <a:stretch>
            <a:fillRect/>
          </a:stretch>
        </p:blipFill>
        <p:spPr>
          <a:xfrm>
            <a:off x="7215206" y="214290"/>
            <a:ext cx="1519969" cy="2214578"/>
          </a:xfrm>
          <a:prstGeom prst="rect">
            <a:avLst/>
          </a:prstGeom>
        </p:spPr>
      </p:pic>
    </p:spTree>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1816"/>
          </a:xfrm>
        </p:spPr>
        <p:txBody>
          <a:bodyPr>
            <a:normAutofit fontScale="90000"/>
          </a:bodyPr>
          <a:lstStyle/>
          <a:p>
            <a:r>
              <a:rPr lang="ro-RO" sz="3600" b="1" u="sng" dirty="0" smtClean="0">
                <a:solidFill>
                  <a:srgbClr val="7030A0"/>
                </a:solidFill>
                <a:latin typeface="Times New Roman" pitchFamily="18" charset="0"/>
                <a:cs typeface="Times New Roman" pitchFamily="18" charset="0"/>
              </a:rPr>
              <a:t/>
            </a:r>
            <a:br>
              <a:rPr lang="ro-RO" sz="3600" b="1" u="sng" dirty="0" smtClean="0">
                <a:solidFill>
                  <a:srgbClr val="7030A0"/>
                </a:solidFill>
                <a:latin typeface="Times New Roman" pitchFamily="18" charset="0"/>
                <a:cs typeface="Times New Roman" pitchFamily="18" charset="0"/>
              </a:rPr>
            </a:br>
            <a:r>
              <a:rPr lang="vi-VN" sz="3600" b="1" u="sng" dirty="0" smtClean="0">
                <a:solidFill>
                  <a:srgbClr val="7030A0"/>
                </a:solidFill>
                <a:latin typeface="Times New Roman" pitchFamily="18" charset="0"/>
                <a:cs typeface="Times New Roman" pitchFamily="18" charset="0"/>
              </a:rPr>
              <a:t>2</a:t>
            </a:r>
            <a:r>
              <a:rPr lang="vi-VN" sz="3600" b="1" i="1" u="sng" dirty="0">
                <a:solidFill>
                  <a:srgbClr val="7030A0"/>
                </a:solidFill>
                <a:latin typeface="Times New Roman" pitchFamily="18" charset="0"/>
                <a:cs typeface="Times New Roman" pitchFamily="18" charset="0"/>
              </a:rPr>
              <a:t>. Intriga. </a:t>
            </a:r>
            <a:r>
              <a:rPr lang="ro-RO" sz="3600" i="1" dirty="0" smtClean="0">
                <a:latin typeface="Times New Roman" pitchFamily="18" charset="0"/>
                <a:cs typeface="Times New Roman" pitchFamily="18" charset="0"/>
              </a:rPr>
              <a:t/>
            </a:r>
            <a:br>
              <a:rPr lang="ro-RO" sz="3600" i="1" dirty="0" smtClean="0">
                <a:latin typeface="Times New Roman" pitchFamily="18" charset="0"/>
                <a:cs typeface="Times New Roman" pitchFamily="18" charset="0"/>
              </a:rPr>
            </a:br>
            <a:r>
              <a:rPr lang="ro-RO" sz="3600" i="1" dirty="0" smtClean="0">
                <a:latin typeface="Times New Roman" pitchFamily="18" charset="0"/>
                <a:cs typeface="Times New Roman" pitchFamily="18" charset="0"/>
              </a:rPr>
              <a:t/>
            </a:r>
            <a:br>
              <a:rPr lang="ro-RO" sz="3600" i="1" dirty="0" smtClean="0">
                <a:latin typeface="Times New Roman" pitchFamily="18" charset="0"/>
                <a:cs typeface="Times New Roman" pitchFamily="18" charset="0"/>
              </a:rPr>
            </a:br>
            <a:r>
              <a:rPr lang="ro-RO" sz="3600" i="1" dirty="0" smtClean="0">
                <a:latin typeface="Times New Roman" pitchFamily="18" charset="0"/>
                <a:cs typeface="Times New Roman" pitchFamily="18" charset="0"/>
              </a:rPr>
              <a:t/>
            </a:r>
            <a:br>
              <a:rPr lang="ro-RO" sz="3600" i="1" dirty="0" smtClean="0">
                <a:latin typeface="Times New Roman" pitchFamily="18" charset="0"/>
                <a:cs typeface="Times New Roman" pitchFamily="18" charset="0"/>
              </a:rPr>
            </a:br>
            <a:r>
              <a:rPr lang="vi-VN" sz="3600" dirty="0" smtClean="0">
                <a:latin typeface="+mn-lt"/>
                <a:cs typeface="Times New Roman" pitchFamily="18" charset="0"/>
              </a:rPr>
              <a:t>Deşi </a:t>
            </a:r>
            <a:r>
              <a:rPr lang="ro-RO" sz="3600" dirty="0" smtClean="0">
                <a:latin typeface="+mn-lt"/>
                <a:cs typeface="Times New Roman" pitchFamily="18" charset="0"/>
              </a:rPr>
              <a:t>era </a:t>
            </a:r>
            <a:r>
              <a:rPr lang="vi-VN" sz="3600" dirty="0" smtClean="0">
                <a:latin typeface="+mn-lt"/>
                <a:cs typeface="Times New Roman" pitchFamily="18" charset="0"/>
              </a:rPr>
              <a:t>diferenţă </a:t>
            </a:r>
            <a:r>
              <a:rPr lang="ro-RO" sz="3600" dirty="0" smtClean="0">
                <a:latin typeface="+mn-lt"/>
                <a:cs typeface="Times New Roman" pitchFamily="18" charset="0"/>
              </a:rPr>
              <a:t>de</a:t>
            </a:r>
            <a:r>
              <a:rPr lang="vi-VN" sz="3600" dirty="0" smtClean="0">
                <a:latin typeface="+mn-lt"/>
                <a:cs typeface="Times New Roman" pitchFamily="18" charset="0"/>
              </a:rPr>
              <a:t> vârstă</a:t>
            </a:r>
            <a:r>
              <a:rPr lang="ro-RO" sz="3600" dirty="0" smtClean="0">
                <a:latin typeface="+mn-lt"/>
                <a:cs typeface="Times New Roman" pitchFamily="18" charset="0"/>
              </a:rPr>
              <a:t>,</a:t>
            </a:r>
            <a:r>
              <a:rPr lang="vi-VN" sz="3600" dirty="0" smtClean="0">
                <a:latin typeface="+mn-lt"/>
                <a:cs typeface="Times New Roman" pitchFamily="18" charset="0"/>
              </a:rPr>
              <a:t> </a:t>
            </a:r>
            <a:r>
              <a:rPr lang="vi-VN" sz="3600" dirty="0">
                <a:latin typeface="+mn-lt"/>
                <a:cs typeface="Times New Roman" pitchFamily="18" charset="0"/>
              </a:rPr>
              <a:t>între cei doi se leagă o prietenie sinceră şi durabilă, Huţu devenind model pentru celălalt</a:t>
            </a:r>
            <a:r>
              <a:rPr lang="vi-VN" sz="3600" dirty="0" smtClean="0">
                <a:latin typeface="+mn-lt"/>
                <a:cs typeface="Times New Roman" pitchFamily="18" charset="0"/>
              </a:rPr>
              <a:t>.</a:t>
            </a:r>
            <a:r>
              <a:rPr lang="ro-RO" sz="3600" dirty="0" smtClean="0">
                <a:latin typeface="+mn-lt"/>
                <a:cs typeface="Times New Roman" pitchFamily="18" charset="0"/>
              </a:rPr>
              <a:t> </a:t>
            </a:r>
            <a:r>
              <a:rPr lang="vi-VN" sz="3600" dirty="0" smtClean="0">
                <a:latin typeface="+mn-lt"/>
                <a:cs typeface="Times New Roman" pitchFamily="18" charset="0"/>
              </a:rPr>
              <a:t>Mai târziu</a:t>
            </a:r>
            <a:r>
              <a:rPr lang="ro-RO" sz="3600" dirty="0" smtClean="0">
                <a:latin typeface="+mn-lt"/>
                <a:cs typeface="Times New Roman" pitchFamily="18" charset="0"/>
              </a:rPr>
              <a:t>,</a:t>
            </a:r>
            <a:r>
              <a:rPr lang="vi-VN" sz="3600" dirty="0" smtClean="0">
                <a:latin typeface="+mn-lt"/>
                <a:cs typeface="Times New Roman" pitchFamily="18" charset="0"/>
              </a:rPr>
              <a:t> </a:t>
            </a:r>
            <a:r>
              <a:rPr lang="vi-VN" sz="3600" dirty="0">
                <a:latin typeface="+mn-lt"/>
                <a:cs typeface="Times New Roman" pitchFamily="18" charset="0"/>
              </a:rPr>
              <a:t>la îndemnul dascălului Clăiţă, Budulea îl trimite pe Huţu la şcoală în oraş ca să poată să ajungă dascăl în sat. </a:t>
            </a:r>
            <a:r>
              <a:rPr lang="ro-RO" sz="4000" dirty="0" smtClean="0">
                <a:latin typeface="+mn-lt"/>
                <a:cs typeface="Times New Roman" pitchFamily="18" charset="0"/>
              </a:rPr>
              <a:t/>
            </a:r>
            <a:br>
              <a:rPr lang="ro-RO" sz="4000" dirty="0" smtClean="0">
                <a:latin typeface="+mn-lt"/>
                <a:cs typeface="Times New Roman" pitchFamily="18" charset="0"/>
              </a:rPr>
            </a:br>
            <a:endParaRPr lang="ro-RO" sz="4000" dirty="0">
              <a:latin typeface="+mn-lt"/>
              <a:cs typeface="Times New Roman" pitchFamily="18" charset="0"/>
            </a:endParaRPr>
          </a:p>
        </p:txBody>
      </p:sp>
      <p:pic>
        <p:nvPicPr>
          <p:cNvPr id="3" name="Picture 2" descr="images (2).jpg"/>
          <p:cNvPicPr>
            <a:picLocks noChangeAspect="1"/>
          </p:cNvPicPr>
          <p:nvPr/>
        </p:nvPicPr>
        <p:blipFill>
          <a:blip r:embed="rId2"/>
          <a:stretch>
            <a:fillRect/>
          </a:stretch>
        </p:blipFill>
        <p:spPr>
          <a:xfrm>
            <a:off x="5143505" y="428604"/>
            <a:ext cx="2286015" cy="1341961"/>
          </a:xfrm>
          <a:prstGeom prst="rect">
            <a:avLst/>
          </a:prstGeom>
        </p:spPr>
      </p:pic>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5286412"/>
          </a:xfrm>
        </p:spPr>
        <p:txBody>
          <a:bodyPr>
            <a:normAutofit fontScale="90000"/>
          </a:bodyPr>
          <a:lstStyle/>
          <a:p>
            <a:r>
              <a:rPr lang="ro-RO" sz="3200" dirty="0" smtClean="0"/>
              <a:t/>
            </a:r>
            <a:br>
              <a:rPr lang="ro-RO" sz="3200" dirty="0" smtClean="0"/>
            </a:br>
            <a:r>
              <a:rPr lang="ro-RO" sz="3600" b="1" u="sng" dirty="0" smtClean="0">
                <a:solidFill>
                  <a:srgbClr val="FF0000"/>
                </a:solidFill>
                <a:latin typeface="Times New Roman" pitchFamily="18" charset="0"/>
                <a:cs typeface="Times New Roman" pitchFamily="18" charset="0"/>
              </a:rPr>
              <a:t>3. </a:t>
            </a:r>
            <a:r>
              <a:rPr lang="ro-RO" sz="3600" b="1" i="1" u="sng" dirty="0" smtClean="0">
                <a:solidFill>
                  <a:srgbClr val="FF0000"/>
                </a:solidFill>
                <a:latin typeface="Times New Roman" pitchFamily="18" charset="0"/>
                <a:cs typeface="Times New Roman" pitchFamily="18" charset="0"/>
              </a:rPr>
              <a:t>Desfășurarea acțiunii.</a:t>
            </a:r>
            <a:r>
              <a:rPr lang="ro-RO" sz="3600" dirty="0" smtClean="0">
                <a:latin typeface="Times New Roman" pitchFamily="18" charset="0"/>
                <a:cs typeface="Times New Roman" pitchFamily="18" charset="0"/>
              </a:rPr>
              <a:t/>
            </a:r>
            <a:br>
              <a:rPr lang="ro-RO" sz="3600" dirty="0" smtClean="0">
                <a:latin typeface="Times New Roman" pitchFamily="18" charset="0"/>
                <a:cs typeface="Times New Roman" pitchFamily="18" charset="0"/>
              </a:rPr>
            </a:br>
            <a:r>
              <a:rPr lang="ro-RO" sz="3600" dirty="0" smtClean="0">
                <a:latin typeface="Times New Roman" pitchFamily="18" charset="0"/>
                <a:cs typeface="Times New Roman" pitchFamily="18" charset="0"/>
              </a:rPr>
              <a:t>               </a:t>
            </a:r>
            <a:r>
              <a:rPr lang="vi-VN" sz="3600" dirty="0" smtClean="0">
                <a:latin typeface="+mn-lt"/>
                <a:cs typeface="Times New Roman" pitchFamily="18" charset="0"/>
              </a:rPr>
              <a:t>Astfel </a:t>
            </a:r>
            <a:r>
              <a:rPr lang="vi-VN" sz="3600" dirty="0">
                <a:latin typeface="+mn-lt"/>
                <a:cs typeface="Times New Roman" pitchFamily="18" charset="0"/>
              </a:rPr>
              <a:t>cei doi băieţi ajung colegi de şcoală iar Huţu stârneşte prin voinţa şi ambiţia sa admiraţia tuturor camarazilor săi dar şi pe </a:t>
            </a:r>
            <a:r>
              <a:rPr lang="vi-VN" sz="3600" dirty="0" smtClean="0">
                <a:latin typeface="+mn-lt"/>
                <a:cs typeface="Times New Roman" pitchFamily="18" charset="0"/>
              </a:rPr>
              <a:t>a</a:t>
            </a:r>
            <a:r>
              <a:rPr lang="ro-RO" sz="3600" dirty="0" smtClean="0">
                <a:latin typeface="+mn-lt"/>
                <a:cs typeface="Times New Roman" pitchFamily="18" charset="0"/>
              </a:rPr>
              <a:t> </a:t>
            </a:r>
            <a:r>
              <a:rPr lang="vi-VN" sz="3600" dirty="0" smtClean="0">
                <a:latin typeface="+mn-lt"/>
                <a:cs typeface="Times New Roman" pitchFamily="18" charset="0"/>
              </a:rPr>
              <a:t>profesorului</a:t>
            </a:r>
            <a:r>
              <a:rPr lang="ro-RO" sz="3600" dirty="0" smtClean="0">
                <a:latin typeface="+mn-lt"/>
                <a:cs typeface="Times New Roman" pitchFamily="18" charset="0"/>
              </a:rPr>
              <a:t> </a:t>
            </a:r>
            <a:r>
              <a:rPr lang="vi-VN" sz="3600" dirty="0" smtClean="0">
                <a:latin typeface="+mn-lt"/>
                <a:cs typeface="Times New Roman" pitchFamily="18" charset="0"/>
              </a:rPr>
              <a:t>Wondracek.</a:t>
            </a:r>
            <a:r>
              <a:rPr lang="ro-RO" sz="3600" dirty="0" smtClean="0">
                <a:latin typeface="+mn-lt"/>
                <a:cs typeface="Times New Roman" pitchFamily="18" charset="0"/>
              </a:rPr>
              <a:t> </a:t>
            </a:r>
            <a:r>
              <a:rPr lang="vi-VN" sz="3600" dirty="0" smtClean="0">
                <a:latin typeface="+mn-lt"/>
                <a:cs typeface="Times New Roman" pitchFamily="18" charset="0"/>
              </a:rPr>
              <a:t>Prietenia </a:t>
            </a:r>
            <a:r>
              <a:rPr lang="vi-VN" sz="3600" dirty="0">
                <a:latin typeface="+mn-lt"/>
                <a:cs typeface="Times New Roman" pitchFamily="18" charset="0"/>
              </a:rPr>
              <a:t>dintre cei doi băieţi devine mai puternică pentru că stau la aceeaşi gazdă </a:t>
            </a:r>
            <a:r>
              <a:rPr lang="en-US" sz="3600" dirty="0" smtClean="0">
                <a:latin typeface="+mn-lt"/>
                <a:cs typeface="Times New Roman" pitchFamily="18" charset="0"/>
              </a:rPr>
              <a:t>(</a:t>
            </a:r>
            <a:r>
              <a:rPr lang="en-US" sz="3600" dirty="0" err="1" smtClean="0">
                <a:latin typeface="+mn-lt"/>
                <a:cs typeface="Times New Roman" pitchFamily="18" charset="0"/>
              </a:rPr>
              <a:t>Seca</a:t>
            </a:r>
            <a:r>
              <a:rPr lang="en-US" sz="3600" dirty="0" smtClean="0">
                <a:latin typeface="+mn-lt"/>
                <a:cs typeface="Times New Roman" pitchFamily="18" charset="0"/>
              </a:rPr>
              <a:t> </a:t>
            </a:r>
            <a:r>
              <a:rPr lang="en-US" sz="3600" dirty="0" err="1" smtClean="0">
                <a:latin typeface="+mn-lt"/>
                <a:cs typeface="Times New Roman" pitchFamily="18" charset="0"/>
              </a:rPr>
              <a:t>Lenca</a:t>
            </a:r>
            <a:r>
              <a:rPr lang="en-US" sz="3600" dirty="0" smtClean="0">
                <a:latin typeface="+mn-lt"/>
                <a:cs typeface="Times New Roman" pitchFamily="18" charset="0"/>
              </a:rPr>
              <a:t>) </a:t>
            </a:r>
            <a:r>
              <a:rPr lang="vi-VN" sz="3600" dirty="0" smtClean="0">
                <a:latin typeface="+mn-lt"/>
                <a:cs typeface="Times New Roman" pitchFamily="18" charset="0"/>
              </a:rPr>
              <a:t>unde </a:t>
            </a:r>
            <a:r>
              <a:rPr lang="vi-VN" sz="3600" dirty="0">
                <a:latin typeface="+mn-lt"/>
                <a:cs typeface="Times New Roman" pitchFamily="18" charset="0"/>
              </a:rPr>
              <a:t>Huţu se dovedeşte acelaşi copil liniştit,calculat, </a:t>
            </a:r>
            <a:r>
              <a:rPr lang="ro-RO" sz="3600" dirty="0" smtClean="0">
                <a:latin typeface="Tahoma" pitchFamily="34" charset="0"/>
                <a:ea typeface="Tahoma" pitchFamily="34" charset="0"/>
                <a:cs typeface="Tahoma" pitchFamily="34" charset="0"/>
              </a:rPr>
              <a:t>modest,</a:t>
            </a:r>
            <a:r>
              <a:rPr lang="vi-VN" sz="3600" dirty="0" smtClean="0">
                <a:latin typeface="+mn-lt"/>
                <a:cs typeface="Times New Roman" pitchFamily="18" charset="0"/>
              </a:rPr>
              <a:t> </a:t>
            </a:r>
            <a:r>
              <a:rPr lang="vi-VN" sz="3600" dirty="0">
                <a:latin typeface="+mn-lt"/>
                <a:cs typeface="Times New Roman" pitchFamily="18" charset="0"/>
              </a:rPr>
              <a:t>harnic şi silitor.</a:t>
            </a:r>
            <a:br>
              <a:rPr lang="vi-VN" sz="3600" dirty="0">
                <a:latin typeface="+mn-lt"/>
                <a:cs typeface="Times New Roman" pitchFamily="18" charset="0"/>
              </a:rPr>
            </a:br>
            <a:r>
              <a:rPr lang="vi-VN" sz="3200" dirty="0" smtClean="0"/>
              <a:t/>
            </a:r>
            <a:br>
              <a:rPr lang="vi-VN" sz="3200" dirty="0" smtClean="0"/>
            </a:br>
            <a:endParaRPr lang="ro-RO" sz="3200" dirty="0"/>
          </a:p>
        </p:txBody>
      </p:sp>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69006"/>
          </a:xfrm>
        </p:spPr>
        <p:txBody>
          <a:bodyPr>
            <a:normAutofit fontScale="90000"/>
          </a:bodyPr>
          <a:lstStyle/>
          <a:p>
            <a:r>
              <a:rPr lang="ro-RO" sz="3600" b="1" u="sng" dirty="0" smtClean="0">
                <a:solidFill>
                  <a:srgbClr val="FF0000"/>
                </a:solidFill>
                <a:latin typeface="Times New Roman" pitchFamily="18" charset="0"/>
                <a:cs typeface="Times New Roman" pitchFamily="18" charset="0"/>
              </a:rPr>
              <a:t>3. </a:t>
            </a:r>
            <a:r>
              <a:rPr lang="ro-RO" sz="3600" b="1" i="1" u="sng" dirty="0" smtClean="0">
                <a:solidFill>
                  <a:srgbClr val="FF0000"/>
                </a:solidFill>
                <a:latin typeface="Times New Roman" pitchFamily="18" charset="0"/>
                <a:cs typeface="Times New Roman" pitchFamily="18" charset="0"/>
              </a:rPr>
              <a:t>Desfășurarea acțiunii. </a:t>
            </a:r>
            <a:r>
              <a:rPr lang="ro-RO" sz="3200" dirty="0" smtClean="0">
                <a:latin typeface="Times New Roman" pitchFamily="18" charset="0"/>
                <a:cs typeface="Times New Roman" pitchFamily="18" charset="0"/>
              </a:rPr>
              <a:t/>
            </a:r>
            <a:br>
              <a:rPr lang="ro-RO" sz="3200" dirty="0" smtClean="0">
                <a:latin typeface="Times New Roman" pitchFamily="18" charset="0"/>
                <a:cs typeface="Times New Roman" pitchFamily="18" charset="0"/>
              </a:rPr>
            </a:br>
            <a:r>
              <a:rPr lang="ro-RO"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 </a:t>
            </a:r>
            <a:r>
              <a:rPr lang="vi-VN" sz="3600" dirty="0">
                <a:latin typeface="+mn-lt"/>
                <a:cs typeface="Times New Roman" pitchFamily="18" charset="0"/>
              </a:rPr>
              <a:t>Budulea cel bătrân venea des la oraş spre mare bucurie a copiilor, dar surpriza imensă pentru toţi a fost atunci când acesta a venit însoţit de dascălul Clăiţă şi de Buduleasa, nevasta sa care-l părăsise pe băiat când </a:t>
            </a:r>
            <a:r>
              <a:rPr lang="vi-VN" sz="3600" dirty="0" smtClean="0">
                <a:latin typeface="+mn-lt"/>
                <a:cs typeface="Times New Roman" pitchFamily="18" charset="0"/>
              </a:rPr>
              <a:t>avea</a:t>
            </a:r>
            <a:r>
              <a:rPr lang="ro-RO" sz="3600" dirty="0" smtClean="0">
                <a:latin typeface="+mn-lt"/>
                <a:cs typeface="Times New Roman" pitchFamily="18" charset="0"/>
              </a:rPr>
              <a:t> </a:t>
            </a:r>
            <a:r>
              <a:rPr lang="vi-VN" sz="3600" dirty="0" smtClean="0">
                <a:latin typeface="+mn-lt"/>
                <a:cs typeface="Times New Roman" pitchFamily="18" charset="0"/>
              </a:rPr>
              <a:t>cinci </a:t>
            </a:r>
            <a:r>
              <a:rPr lang="vi-VN" sz="3600" dirty="0">
                <a:latin typeface="+mn-lt"/>
                <a:cs typeface="Times New Roman" pitchFamily="18" charset="0"/>
              </a:rPr>
              <a:t>ani. Reîntâlnirea dintre fiu şi mamă îi emoţionează pe cei prezenţi totul terminându-se cu lacrimi de regret sau bucurie.</a:t>
            </a:r>
            <a:endParaRPr lang="ro-RO" sz="3600" dirty="0">
              <a:latin typeface="+mn-lt"/>
              <a:cs typeface="Times New Roman" pitchFamily="18" charset="0"/>
            </a:endParaRPr>
          </a:p>
        </p:txBody>
      </p:sp>
    </p:spTree>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6"/>
            <a:ext cx="8229600" cy="5440378"/>
          </a:xfrm>
        </p:spPr>
        <p:txBody>
          <a:bodyPr>
            <a:normAutofit fontScale="90000"/>
          </a:bodyPr>
          <a:lstStyle/>
          <a:p>
            <a:r>
              <a:rPr lang="ro-RO" sz="3200" dirty="0" smtClean="0">
                <a:latin typeface="Times New Roman" pitchFamily="18" charset="0"/>
                <a:cs typeface="Times New Roman" pitchFamily="18" charset="0"/>
              </a:rPr>
              <a:t/>
            </a:r>
            <a:br>
              <a:rPr lang="ro-RO" sz="3200" dirty="0" smtClean="0">
                <a:latin typeface="Times New Roman" pitchFamily="18" charset="0"/>
                <a:cs typeface="Times New Roman" pitchFamily="18" charset="0"/>
              </a:rPr>
            </a:br>
            <a:r>
              <a:rPr lang="ro-RO" sz="3600" b="1" i="1" u="sng" dirty="0" smtClean="0">
                <a:solidFill>
                  <a:srgbClr val="002060"/>
                </a:solidFill>
                <a:latin typeface="Times New Roman" pitchFamily="18" charset="0"/>
                <a:cs typeface="Times New Roman" pitchFamily="18" charset="0"/>
              </a:rPr>
              <a:t>4. Punctul culminant:</a:t>
            </a:r>
            <a:r>
              <a:rPr lang="ro-RO" sz="3600" dirty="0" smtClean="0">
                <a:solidFill>
                  <a:srgbClr val="002060"/>
                </a:solidFill>
                <a:latin typeface="Times New Roman" pitchFamily="18" charset="0"/>
                <a:cs typeface="Times New Roman" pitchFamily="18" charset="0"/>
              </a:rPr>
              <a:t/>
            </a:r>
            <a:br>
              <a:rPr lang="ro-RO" sz="3600" dirty="0" smtClean="0">
                <a:solidFill>
                  <a:srgbClr val="002060"/>
                </a:solidFill>
                <a:latin typeface="Times New Roman" pitchFamily="18" charset="0"/>
                <a:cs typeface="Times New Roman" pitchFamily="18" charset="0"/>
              </a:rPr>
            </a:br>
            <a:r>
              <a:rPr lang="ro-RO" sz="3200" dirty="0" smtClean="0">
                <a:latin typeface="Times New Roman" pitchFamily="18" charset="0"/>
                <a:cs typeface="Times New Roman" pitchFamily="18" charset="0"/>
              </a:rPr>
              <a:t/>
            </a:r>
            <a:br>
              <a:rPr lang="ro-RO" sz="3200" dirty="0" smtClean="0">
                <a:latin typeface="Times New Roman" pitchFamily="18" charset="0"/>
                <a:cs typeface="Times New Roman" pitchFamily="18" charset="0"/>
              </a:rPr>
            </a:br>
            <a:r>
              <a:rPr lang="vi-VN" sz="3200" dirty="0">
                <a:latin typeface="Times New Roman" pitchFamily="18" charset="0"/>
                <a:cs typeface="Times New Roman" pitchFamily="18" charset="0"/>
              </a:rPr>
              <a:t>  </a:t>
            </a:r>
            <a:r>
              <a:rPr lang="ro-RO" sz="3200" dirty="0" smtClean="0">
                <a:latin typeface="Times New Roman" pitchFamily="18" charset="0"/>
                <a:cs typeface="Times New Roman" pitchFamily="18" charset="0"/>
              </a:rPr>
              <a:t>     </a:t>
            </a:r>
            <a:r>
              <a:rPr lang="vi-VN" sz="3600" dirty="0" smtClean="0">
                <a:latin typeface="+mn-lt"/>
                <a:cs typeface="Times New Roman" pitchFamily="18" charset="0"/>
              </a:rPr>
              <a:t>Prin </a:t>
            </a:r>
            <a:r>
              <a:rPr lang="vi-VN" sz="3600" dirty="0">
                <a:latin typeface="+mn-lt"/>
                <a:cs typeface="Times New Roman" pitchFamily="18" charset="0"/>
              </a:rPr>
              <a:t>calităţile sale Huţu intră şi mai mult în graţiile profesorului Wondracek care-l foloseşte ca </a:t>
            </a:r>
            <a:r>
              <a:rPr lang="vi-VN" sz="3600" dirty="0" smtClean="0">
                <a:latin typeface="+mn-lt"/>
                <a:cs typeface="Times New Roman" pitchFamily="18" charset="0"/>
              </a:rPr>
              <a:t>băiat </a:t>
            </a:r>
            <a:r>
              <a:rPr lang="vi-VN" sz="3600" dirty="0">
                <a:latin typeface="+mn-lt"/>
                <a:cs typeface="Times New Roman" pitchFamily="18" charset="0"/>
              </a:rPr>
              <a:t>în </a:t>
            </a:r>
            <a:r>
              <a:rPr lang="vi-VN" sz="3600" dirty="0" smtClean="0">
                <a:latin typeface="+mn-lt"/>
                <a:cs typeface="Times New Roman" pitchFamily="18" charset="0"/>
              </a:rPr>
              <a:t>casă </a:t>
            </a:r>
            <a:r>
              <a:rPr lang="vi-VN" sz="3600" dirty="0">
                <a:latin typeface="+mn-lt"/>
                <a:cs typeface="Times New Roman" pitchFamily="18" charset="0"/>
              </a:rPr>
              <a:t>şi îl scuteşte astfel pe Budulea de multe cheltuieli. </a:t>
            </a:r>
            <a:r>
              <a:rPr lang="vi-VN" sz="3600" dirty="0" smtClean="0">
                <a:latin typeface="+mn-lt"/>
                <a:cs typeface="Times New Roman" pitchFamily="18" charset="0"/>
              </a:rPr>
              <a:t>Prinzând gustul învăţăturii Huţu hotărăşte să se preoţească</a:t>
            </a:r>
            <a:r>
              <a:rPr lang="en-US" sz="3600" dirty="0" smtClean="0">
                <a:latin typeface="+mn-lt"/>
                <a:cs typeface="Times New Roman" pitchFamily="18" charset="0"/>
              </a:rPr>
              <a:t> (</a:t>
            </a:r>
            <a:r>
              <a:rPr lang="ro-RO" sz="3600" dirty="0" err="1" smtClean="0">
                <a:latin typeface="Tahoma" pitchFamily="34" charset="0"/>
                <a:ea typeface="Tahoma" pitchFamily="34" charset="0"/>
                <a:cs typeface="Tahoma" pitchFamily="34" charset="0"/>
              </a:rPr>
              <a:t>ș</a:t>
            </a:r>
            <a:r>
              <a:rPr lang="en-US" sz="3600" dirty="0" err="1" smtClean="0">
                <a:latin typeface="Tahoma" pitchFamily="34" charset="0"/>
                <a:ea typeface="Tahoma" pitchFamily="34" charset="0"/>
                <a:cs typeface="Tahoma" pitchFamily="34" charset="0"/>
              </a:rPr>
              <a:t>i</a:t>
            </a:r>
            <a:r>
              <a:rPr lang="en-US" sz="3600" dirty="0" smtClean="0">
                <a:latin typeface="Tahoma" pitchFamily="34" charset="0"/>
                <a:ea typeface="Tahoma" pitchFamily="34" charset="0"/>
                <a:cs typeface="Tahoma" pitchFamily="34" charset="0"/>
              </a:rPr>
              <a:t> </a:t>
            </a:r>
            <a:r>
              <a:rPr lang="en-US" sz="3600" dirty="0" err="1" smtClean="0">
                <a:latin typeface="Tahoma" pitchFamily="34" charset="0"/>
                <a:ea typeface="Tahoma" pitchFamily="34" charset="0"/>
                <a:cs typeface="Tahoma" pitchFamily="34" charset="0"/>
              </a:rPr>
              <a:t>datorit</a:t>
            </a:r>
            <a:r>
              <a:rPr lang="ro-RO" sz="3600" dirty="0" smtClean="0">
                <a:latin typeface="Tahoma" pitchFamily="34" charset="0"/>
                <a:ea typeface="Tahoma" pitchFamily="34" charset="0"/>
                <a:cs typeface="Tahoma" pitchFamily="34" charset="0"/>
              </a:rPr>
              <a:t>ă</a:t>
            </a:r>
            <a:r>
              <a:rPr lang="en-US" sz="3600" dirty="0" smtClean="0">
                <a:latin typeface="Tahoma" pitchFamily="34" charset="0"/>
                <a:ea typeface="Tahoma" pitchFamily="34" charset="0"/>
                <a:cs typeface="Tahoma" pitchFamily="34" charset="0"/>
              </a:rPr>
              <a:t> </a:t>
            </a:r>
            <a:r>
              <a:rPr lang="en-US" sz="3600" dirty="0" err="1" smtClean="0">
                <a:latin typeface="Tahoma" pitchFamily="34" charset="0"/>
                <a:ea typeface="Tahoma" pitchFamily="34" charset="0"/>
                <a:cs typeface="Tahoma" pitchFamily="34" charset="0"/>
              </a:rPr>
              <a:t>preotului</a:t>
            </a:r>
            <a:r>
              <a:rPr lang="en-US" sz="3600" dirty="0" smtClean="0">
                <a:latin typeface="Tahoma" pitchFamily="34" charset="0"/>
                <a:ea typeface="Tahoma" pitchFamily="34" charset="0"/>
                <a:cs typeface="Tahoma" pitchFamily="34" charset="0"/>
              </a:rPr>
              <a:t> </a:t>
            </a:r>
            <a:r>
              <a:rPr lang="ro-RO" sz="3600" dirty="0" err="1" smtClean="0">
                <a:latin typeface="Tahoma" pitchFamily="34" charset="0"/>
                <a:ea typeface="Tahoma" pitchFamily="34" charset="0"/>
                <a:cs typeface="Tahoma" pitchFamily="34" charset="0"/>
              </a:rPr>
              <a:t>A</a:t>
            </a:r>
            <a:r>
              <a:rPr lang="en-US" sz="3600" dirty="0" err="1" smtClean="0">
                <a:latin typeface="Tahoma" pitchFamily="34" charset="0"/>
                <a:ea typeface="Tahoma" pitchFamily="34" charset="0"/>
                <a:cs typeface="Tahoma" pitchFamily="34" charset="0"/>
              </a:rPr>
              <a:t>vesalon</a:t>
            </a:r>
            <a:r>
              <a:rPr lang="en-US" sz="3600" dirty="0" smtClean="0">
                <a:latin typeface="Tahoma" pitchFamily="34" charset="0"/>
                <a:ea typeface="Tahoma" pitchFamily="34" charset="0"/>
                <a:cs typeface="Tahoma" pitchFamily="34" charset="0"/>
              </a:rPr>
              <a:t> </a:t>
            </a:r>
            <a:r>
              <a:rPr lang="ro-RO" sz="3600" dirty="0" err="1" smtClean="0">
                <a:latin typeface="Tahoma" pitchFamily="34" charset="0"/>
                <a:ea typeface="Tahoma" pitchFamily="34" charset="0"/>
                <a:cs typeface="Tahoma" pitchFamily="34" charset="0"/>
              </a:rPr>
              <a:t>T</a:t>
            </a:r>
            <a:r>
              <a:rPr lang="en-US" sz="3600" dirty="0" err="1" smtClean="0">
                <a:latin typeface="Tahoma" pitchFamily="34" charset="0"/>
                <a:ea typeface="Tahoma" pitchFamily="34" charset="0"/>
                <a:cs typeface="Tahoma" pitchFamily="34" charset="0"/>
              </a:rPr>
              <a:t>oda</a:t>
            </a:r>
            <a:r>
              <a:rPr lang="en-US" sz="3600" dirty="0" smtClean="0">
                <a:latin typeface="+mn-lt"/>
                <a:cs typeface="Times New Roman" pitchFamily="18" charset="0"/>
              </a:rPr>
              <a:t>)</a:t>
            </a:r>
            <a:r>
              <a:rPr lang="ro-RO" sz="3600" dirty="0" smtClean="0">
                <a:latin typeface="+mn-lt"/>
                <a:cs typeface="Times New Roman" pitchFamily="18" charset="0"/>
              </a:rPr>
              <a:t>,</a:t>
            </a:r>
            <a:r>
              <a:rPr lang="vi-VN" sz="3600" dirty="0" smtClean="0">
                <a:latin typeface="+mn-lt"/>
                <a:cs typeface="Times New Roman" pitchFamily="18" charset="0"/>
              </a:rPr>
              <a:t> îşi continuă studiile renunţând la ideea de a se face dascăl sau profesor. </a:t>
            </a:r>
            <a:r>
              <a:rPr lang="ro-RO" sz="4000" dirty="0" smtClean="0">
                <a:latin typeface="Times New Roman" pitchFamily="18" charset="0"/>
                <a:cs typeface="Times New Roman" pitchFamily="18" charset="0"/>
              </a:rPr>
              <a:t/>
            </a:r>
            <a:br>
              <a:rPr lang="ro-RO" sz="4000" dirty="0" smtClean="0">
                <a:latin typeface="Times New Roman" pitchFamily="18" charset="0"/>
                <a:cs typeface="Times New Roman" pitchFamily="18" charset="0"/>
              </a:rPr>
            </a:br>
            <a:endParaRPr lang="ro-RO" sz="4000" dirty="0">
              <a:latin typeface="Times New Roman" pitchFamily="18" charset="0"/>
              <a:cs typeface="Times New Roman" pitchFamily="18" charset="0"/>
            </a:endParaRPr>
          </a:p>
        </p:txBody>
      </p:sp>
      <p:pic>
        <p:nvPicPr>
          <p:cNvPr id="3" name="Picture 2" descr="stele-de-mare.jpg"/>
          <p:cNvPicPr>
            <a:picLocks noChangeAspect="1"/>
          </p:cNvPicPr>
          <p:nvPr/>
        </p:nvPicPr>
        <p:blipFill>
          <a:blip r:embed="rId2" cstate="print"/>
          <a:stretch>
            <a:fillRect/>
          </a:stretch>
        </p:blipFill>
        <p:spPr>
          <a:xfrm>
            <a:off x="5286380" y="1"/>
            <a:ext cx="3193706" cy="1357297"/>
          </a:xfrm>
          <a:prstGeom prst="rect">
            <a:avLst/>
          </a:prstGeom>
        </p:spPr>
      </p:pic>
    </p:spTree>
  </p:cSld>
  <p:clrMapOvr>
    <a:masterClrMapping/>
  </p:clrMapOvr>
  <p:transition spd="slow">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0108"/>
            <a:ext cx="8229600" cy="4714908"/>
          </a:xfrm>
        </p:spPr>
        <p:txBody>
          <a:bodyPr>
            <a:normAutofit fontScale="90000"/>
          </a:bodyPr>
          <a:lstStyle/>
          <a:p>
            <a:r>
              <a:rPr lang="ro-RO" sz="3200" dirty="0" smtClean="0">
                <a:latin typeface="Times New Roman" pitchFamily="18" charset="0"/>
                <a:cs typeface="Times New Roman" pitchFamily="18" charset="0"/>
              </a:rPr>
              <a:t/>
            </a:r>
            <a:br>
              <a:rPr lang="ro-RO" sz="3200" dirty="0" smtClean="0">
                <a:latin typeface="Times New Roman" pitchFamily="18" charset="0"/>
                <a:cs typeface="Times New Roman" pitchFamily="18" charset="0"/>
              </a:rPr>
            </a:br>
            <a:r>
              <a:rPr lang="ro-RO" sz="3600" b="1" i="1" u="sng" dirty="0" smtClean="0">
                <a:solidFill>
                  <a:schemeClr val="accent3">
                    <a:lumMod val="75000"/>
                  </a:schemeClr>
                </a:solidFill>
                <a:latin typeface="Times New Roman" pitchFamily="18" charset="0"/>
                <a:cs typeface="Times New Roman" pitchFamily="18" charset="0"/>
              </a:rPr>
              <a:t>5. Deznodământul:</a:t>
            </a:r>
            <a:r>
              <a:rPr lang="ro-RO" sz="3200" dirty="0" smtClean="0">
                <a:latin typeface="Times New Roman" pitchFamily="18" charset="0"/>
                <a:cs typeface="Times New Roman" pitchFamily="18" charset="0"/>
              </a:rPr>
              <a:t/>
            </a:r>
            <a:br>
              <a:rPr lang="ro-RO" sz="3200" dirty="0" smtClean="0">
                <a:latin typeface="Times New Roman" pitchFamily="18" charset="0"/>
                <a:cs typeface="Times New Roman" pitchFamily="18" charset="0"/>
              </a:rPr>
            </a:br>
            <a:r>
              <a:rPr lang="ro-RO" sz="3200" dirty="0">
                <a:latin typeface="Times New Roman" pitchFamily="18" charset="0"/>
                <a:cs typeface="Times New Roman" pitchFamily="18" charset="0"/>
              </a:rPr>
              <a:t> </a:t>
            </a:r>
            <a:r>
              <a:rPr lang="ro-RO" sz="3200" dirty="0" smtClean="0">
                <a:latin typeface="Times New Roman" pitchFamily="18" charset="0"/>
                <a:cs typeface="Times New Roman" pitchFamily="18" charset="0"/>
              </a:rPr>
              <a:t>         </a:t>
            </a:r>
            <a:r>
              <a:rPr lang="vi-VN" sz="3200" dirty="0"/>
              <a:t> </a:t>
            </a:r>
            <a:r>
              <a:rPr lang="vi-VN" sz="3600" dirty="0"/>
              <a:t> După terminarea şcolii de preoţi merge să studieze în străinătate. Deşi ar fi putut să ocupe un loc important în erarhia bisericească, Huţu renunţă şi la gândul călugăriei şi se întoarce în </a:t>
            </a:r>
            <a:r>
              <a:rPr lang="vi-VN" sz="3600" dirty="0" smtClean="0"/>
              <a:t>sat</a:t>
            </a:r>
            <a:r>
              <a:rPr lang="ro-RO" sz="3600" dirty="0" smtClean="0"/>
              <a:t>. S</a:t>
            </a:r>
            <a:r>
              <a:rPr lang="vi-VN" sz="3600" dirty="0" smtClean="0"/>
              <a:t>pre </a:t>
            </a:r>
            <a:r>
              <a:rPr lang="vi-VN" sz="3600" dirty="0"/>
              <a:t>bucuria dascălului devine protopop şi se căsătoreşte cu Mili, una din fetele lui Clăiţă, având cu </a:t>
            </a:r>
            <a:r>
              <a:rPr lang="vi-VN" sz="3600" dirty="0" smtClean="0"/>
              <a:t>ace</a:t>
            </a:r>
            <a:r>
              <a:rPr lang="ro-RO" sz="3600" dirty="0" smtClean="0"/>
              <a:t>a</a:t>
            </a:r>
            <a:r>
              <a:rPr lang="vi-VN" sz="3600" dirty="0" smtClean="0"/>
              <a:t>sta </a:t>
            </a:r>
            <a:r>
              <a:rPr lang="vi-VN" sz="3600" dirty="0"/>
              <a:t>un băiat, primul nepot al lui Budulea.    </a:t>
            </a:r>
            <a:r>
              <a:rPr lang="vi-VN" sz="4000" dirty="0"/>
              <a:t> </a:t>
            </a:r>
            <a:r>
              <a:rPr lang="vi-VN" sz="3200" dirty="0"/>
              <a:t/>
            </a:r>
            <a:br>
              <a:rPr lang="vi-VN" sz="3200" dirty="0"/>
            </a:br>
            <a:r>
              <a:rPr lang="vi-VN" sz="3200" dirty="0"/>
              <a:t/>
            </a:r>
            <a:br>
              <a:rPr lang="vi-VN" sz="3200" dirty="0"/>
            </a:br>
            <a:endParaRPr lang="ro-RO" sz="3200" dirty="0">
              <a:latin typeface="Times New Roman" pitchFamily="18" charset="0"/>
              <a:cs typeface="Times New Roman" pitchFamily="18" charset="0"/>
            </a:endParaRPr>
          </a:p>
        </p:txBody>
      </p:sp>
    </p:spTree>
  </p:cSld>
  <p:clrMapOvr>
    <a:masterClrMapping/>
  </p:clrMapOvr>
  <p:transition spd="slow">
    <p:strips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852" y="857232"/>
            <a:ext cx="6638948" cy="1714512"/>
          </a:xfrm>
        </p:spPr>
        <p:txBody>
          <a:bodyPr>
            <a:normAutofit fontScale="90000"/>
          </a:bodyPr>
          <a:lstStyle/>
          <a:p>
            <a:pPr algn="ctr"/>
            <a:r>
              <a:rPr lang="ro-RO" sz="6000" b="1" dirty="0" smtClean="0">
                <a:latin typeface="Tahoma" pitchFamily="34" charset="0"/>
                <a:ea typeface="Tahoma" pitchFamily="34" charset="0"/>
                <a:cs typeface="Tahoma" pitchFamily="34" charset="0"/>
              </a:rPr>
              <a:t>Vă mulțumesc     pentru atenție!</a:t>
            </a:r>
            <a:endParaRPr lang="ro-RO" sz="6000" b="1" dirty="0">
              <a:latin typeface="Tahoma" pitchFamily="34" charset="0"/>
              <a:ea typeface="Tahoma" pitchFamily="34" charset="0"/>
              <a:cs typeface="Tahoma" pitchFamily="34" charset="0"/>
            </a:endParaRPr>
          </a:p>
        </p:txBody>
      </p:sp>
      <p:pic>
        <p:nvPicPr>
          <p:cNvPr id="4" name="Content Placeholder 3" descr="Chrysanthemum.jpg"/>
          <p:cNvPicPr>
            <a:picLocks noGrp="1" noChangeAspect="1"/>
          </p:cNvPicPr>
          <p:nvPr>
            <p:ph idx="1"/>
          </p:nvPr>
        </p:nvPicPr>
        <p:blipFill>
          <a:blip r:embed="rId2" cstate="print"/>
          <a:stretch>
            <a:fillRect/>
          </a:stretch>
        </p:blipFill>
        <p:spPr>
          <a:xfrm>
            <a:off x="3071802" y="2857496"/>
            <a:ext cx="3317916" cy="2488437"/>
          </a:xfrm>
        </p:spPr>
      </p:pic>
    </p:spTree>
  </p:cSld>
  <p:clrMapOvr>
    <a:masterClrMapping/>
  </p:clrMapOvr>
  <p:transition spd="slow">
    <p:plu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152</TotalTime>
  <Words>81</Words>
  <Application>Microsoft Office PowerPoint</Application>
  <PresentationFormat>On-screen Show (4:3)</PresentationFormat>
  <Paragraphs>15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      Budulea Taichii</vt:lpstr>
      <vt:lpstr>Momentele subiectului!</vt:lpstr>
      <vt:lpstr>1.Expozitiunea.    Mai întâi personajul narator şi-l aminteşte pe Huţu însoţindu-l pretutindeni pe tatăl lui, cimpoierul din Cocorăşti prezent la toate petrecerile din sat apoi la şcoală în calitate de monitor.</vt:lpstr>
      <vt:lpstr> 2. Intriga.    Deşi era diferenţă de vârstă, între cei doi se leagă o prietenie sinceră şi durabilă, Huţu devenind model pentru celălalt. Mai târziu, la îndemnul dascălului Clăiţă, Budulea îl trimite pe Huţu la şcoală în oraş ca să poată să ajungă dascăl în sat.  </vt:lpstr>
      <vt:lpstr> 3. Desfășurarea acțiunii.                Astfel cei doi băieţi ajung colegi de şcoală iar Huţu stârneşte prin voinţa şi ambiţia sa admiraţia tuturor camarazilor săi dar şi pe a profesorului Wondracek. Prietenia dintre cei doi băieţi devine mai puternică pentru că stau la aceeaşi gazdă (Seca Lenca) unde Huţu se dovedeşte acelaşi copil liniştit,calculat, modest, harnic şi silitor.  </vt:lpstr>
      <vt:lpstr>3. Desfășurarea acțiunii.           Budulea cel bătrân venea des la oraş spre mare bucurie a copiilor, dar surpriza imensă pentru toţi a fost atunci când acesta a venit însoţit de dascălul Clăiţă şi de Buduleasa, nevasta sa care-l părăsise pe băiat când avea cinci ani. Reîntâlnirea dintre fiu şi mamă îi emoţionează pe cei prezenţi totul terminându-se cu lacrimi de regret sau bucurie.</vt:lpstr>
      <vt:lpstr> 4. Punctul culminant:         Prin calităţile sale Huţu intră şi mai mult în graţiile profesorului Wondracek care-l foloseşte ca băiat în casă şi îl scuteşte astfel pe Budulea de multe cheltuieli. Prinzând gustul învăţăturii Huţu hotărăşte să se preoţească (și datorită preotului Avesalon Toda), îşi continuă studiile renunţând la ideea de a se face dascăl sau profesor.  </vt:lpstr>
      <vt:lpstr> 5. Deznodământul:             După terminarea şcolii de preoţi merge să studieze în străinătate. Deşi ar fi putut să ocupe un loc important în erarhia bisericească, Huţu renunţă şi la gândul călugăriei şi se întoarce în sat. Spre bucuria dascălului devine protopop şi se căsătoreşte cu Mili, una din fetele lui Clăiţă, având cu aceasta un băiat, primul nepot al lui Budulea.       </vt:lpstr>
      <vt:lpstr>Vă mulțumesc     pentru atenție!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Budulea Taichii</dc:title>
  <dc:creator>Sam</dc:creator>
  <cp:lastModifiedBy>Sam</cp:lastModifiedBy>
  <cp:revision>31</cp:revision>
  <dcterms:created xsi:type="dcterms:W3CDTF">2014-11-17T17:16:07Z</dcterms:created>
  <dcterms:modified xsi:type="dcterms:W3CDTF">2014-11-18T17:14:33Z</dcterms:modified>
</cp:coreProperties>
</file>